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comments/modernComment_148_CF2B9076.xml" ContentType="application/vnd.ms-powerpoint.comments+xml"/>
  <Override PartName="/ppt/theme/themeOverride2.xml" ContentType="application/vnd.openxmlformats-officedocument.themeOverride+xml"/>
  <Override PartName="/ppt/comments/modernComment_14C_699855A0.xml" ContentType="application/vnd.ms-powerpoint.comments+xml"/>
  <Override PartName="/ppt/theme/themeOverride3.xml" ContentType="application/vnd.openxmlformats-officedocument.themeOverride+xml"/>
  <Override PartName="/ppt/comments/modernComment_14D_3DCC7300.xml" ContentType="application/vnd.ms-powerpoint.comments+xml"/>
  <Override PartName="/ppt/comments/modernComment_146_AA8AF45D.xml" ContentType="application/vnd.ms-powerpoint.comments+xml"/>
  <Override PartName="/ppt/theme/themeOverride4.xml" ContentType="application/vnd.openxmlformats-officedocument.themeOverride+xml"/>
  <Override PartName="/ppt/comments/modernComment_12A_B61BB94A.xml" ContentType="application/vnd.ms-powerpoint.comments+xml"/>
  <Override PartName="/ppt/theme/themeOverride5.xml" ContentType="application/vnd.openxmlformats-officedocument.themeOverride+xml"/>
  <Override PartName="/ppt/comments/modernComment_129_F31230DF.xml" ContentType="application/vnd.ms-powerpoint.comments+xml"/>
  <Override PartName="/ppt/theme/themeOverride6.xml" ContentType="application/vnd.openxmlformats-officedocument.themeOverride+xml"/>
  <Override PartName="/ppt/comments/modernComment_12B_25556E96.xml" ContentType="application/vnd.ms-powerpoint.comments+xml"/>
  <Override PartName="/ppt/ink/ink1.xml" ContentType="application/inkml+xml"/>
  <Override PartName="/ppt/ink/ink2.xml" ContentType="application/inkml+xml"/>
  <Override PartName="/ppt/theme/themeOverride7.xml" ContentType="application/vnd.openxmlformats-officedocument.themeOverride+xml"/>
  <Override PartName="/ppt/notesSlides/notesSlide1.xml" ContentType="application/vnd.openxmlformats-officedocument.presentationml.notesSlide+xml"/>
  <Override PartName="/ppt/comments/modernComment_150_3302CB49.xml" ContentType="application/vnd.ms-powerpoint.comments+xml"/>
  <Override PartName="/ppt/theme/themeOverride8.xml" ContentType="application/vnd.openxmlformats-officedocument.themeOverride+xml"/>
  <Override PartName="/ppt/notesSlides/notesSlide2.xml" ContentType="application/vnd.openxmlformats-officedocument.presentationml.notesSlide+xml"/>
  <Override PartName="/ppt/theme/themeOverride9.xml" ContentType="application/vnd.openxmlformats-officedocument.themeOverride+xml"/>
  <Override PartName="/ppt/notesSlides/notesSlide3.xml" ContentType="application/vnd.openxmlformats-officedocument.presentationml.notesSlide+xml"/>
  <Override PartName="/ppt/theme/themeOverride10.xml" ContentType="application/vnd.openxmlformats-officedocument.themeOverride+xml"/>
  <Override PartName="/ppt/comments/modernComment_152_6FB430C0.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339" r:id="rId5"/>
    <p:sldId id="342" r:id="rId6"/>
    <p:sldId id="334" r:id="rId7"/>
    <p:sldId id="328" r:id="rId8"/>
    <p:sldId id="332" r:id="rId9"/>
    <p:sldId id="333" r:id="rId10"/>
    <p:sldId id="326" r:id="rId11"/>
    <p:sldId id="298" r:id="rId12"/>
    <p:sldId id="297" r:id="rId13"/>
    <p:sldId id="299" r:id="rId14"/>
    <p:sldId id="336" r:id="rId15"/>
    <p:sldId id="314" r:id="rId16"/>
    <p:sldId id="327" r:id="rId17"/>
    <p:sldId id="338" r:id="rId18"/>
    <p:sldId id="264" r:id="rId19"/>
    <p:sldId id="265" r:id="rId20"/>
  </p:sldIdLst>
  <p:sldSz cx="18288000" cy="10287000"/>
  <p:notesSz cx="6858000" cy="9144000"/>
  <p:embeddedFontLst>
    <p:embeddedFont>
      <p:font typeface="TDTD고딕" panose="020B0600000101010101" charset="-127"/>
      <p:regular r:id="rId22"/>
    </p:embeddedFont>
    <p:embeddedFont>
      <p:font typeface="TDTD고딕 Bold" panose="020B0600000101010101" charset="-127"/>
      <p:regular r:id="rId23"/>
    </p:embeddedFont>
    <p:embeddedFont>
      <p:font typeface="맑은 고딕" panose="020B0503020000020004" pitchFamily="50" charset="-127"/>
      <p:regular r:id="rId24"/>
      <p:bold r:id="rId25"/>
    </p:embeddedFont>
    <p:embeddedFont>
      <p:font typeface="맑은 고딕" panose="020B0503020000020004" pitchFamily="50" charset="-127"/>
      <p:regular r:id="rId24"/>
      <p:bold r:id="rId25"/>
    </p:embeddedFont>
    <p:embeddedFont>
      <p:font typeface="Cambria Math" panose="02040503050406030204" pitchFamily="18"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E3E5482-7A6F-797B-2EAC-9FED5CA0D240}" name="재영 김" initials="재김" userId="4168c4e521b19a69" providerId="Windows Live"/>
  <p188:author id="{06D179AB-B60C-28E1-7762-FFF2B02493C2}" name="게스트 사용자" initials="게사" userId="게스트 사용자" providerId="Windows Live"/>
  <p188:author id="{19C505FE-71DE-AE85-D0F2-08AD815751B6}" name="준수 배" initials="준배" userId="334e65e67700c4b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5B5"/>
    <a:srgbClr val="F7E493"/>
    <a:srgbClr val="DCE6F2"/>
    <a:srgbClr val="A5DB39"/>
    <a:srgbClr val="1057AD"/>
    <a:srgbClr val="FFF5ED"/>
    <a:srgbClr val="F1EB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324CB1-19B2-4C8F-CF1C-4C796292FDD6}" v="460" vWet="461" dt="2024-04-19T13:57:39.236"/>
    <p1510:client id="{14493C02-B3C2-4476-A6F4-B81363B19EB1}" v="3369" dt="2024-04-19T15:10:06.526"/>
    <p1510:client id="{33D9F5C2-3527-F0F0-2931-37A5712157C4}" v="1" dt="2024-04-19T11:10:48.188"/>
    <p1510:client id="{3483826E-1549-72D7-1A41-F6FCA19ED8D2}" v="568" dt="2024-04-20T13:24:07.039"/>
    <p1510:client id="{6627093C-92EC-C988-2D73-1C25A84A0BAD}" v="15" dt="2024-04-21T01:54:44.810"/>
    <p1510:client id="{92085451-29EF-4955-A53A-17C8AF7E3C3B}" v="232" dt="2024-04-19T11:34:49.376"/>
    <p1510:client id="{9E28B3E3-3502-2945-E82A-EB66A60C00B5}" v="4" dt="2024-04-19T15:07:17.316"/>
    <p1510:client id="{C03A1C27-D84D-A55B-954C-30C324B40521}" v="700" dt="2024-04-19T23:53:40.298"/>
    <p1510:client id="{D72B7EFB-E5D5-CA25-AD71-76962B970857}" v="136" dt="2024-04-19T14:28:25.438"/>
    <p1510:client id="{EA2211B8-EEE8-4E8A-5F2F-656A31117A1B}" v="3" dt="2024-04-19T15:09:42.191"/>
    <p1510:client id="{EAAA9ADC-43DB-82AE-0130-A26A6049A50E}" v="31" dt="2024-04-21T08:12:20.345"/>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테마 스타일 1 - 강조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어두운 스타일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0" d="100"/>
          <a:sy n="40" d="100"/>
        </p:scale>
        <p:origin x="78" y="114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comments/modernComment_129_F31230DF.xml><?xml version="1.0" encoding="utf-8"?>
<p188:cmLst xmlns:a="http://schemas.openxmlformats.org/drawingml/2006/main" xmlns:r="http://schemas.openxmlformats.org/officeDocument/2006/relationships" xmlns:p188="http://schemas.microsoft.com/office/powerpoint/2018/8/main">
  <p188:cm id="{F9164FE5-E690-434A-8274-97ECF177D26A}" authorId="{5E3E5482-7A6F-797B-2EAC-9FED5CA0D240}" created="2024-04-17T03:24:45.704">
    <pc:sldMkLst xmlns:pc="http://schemas.microsoft.com/office/powerpoint/2013/main/command">
      <pc:docMk/>
      <pc:sldMk cId="4078055647" sldId="297"/>
    </pc:sldMkLst>
    <p188:replyLst>
      <p188:reply id="{AC17824D-508E-4E10-9F28-AC56A4DF4228}" authorId="{5E3E5482-7A6F-797B-2EAC-9FED5CA0D240}" created="2024-04-19T06:44:43.200">
        <p188:txBody>
          <a:bodyPr/>
          <a:lstStyle/>
          <a:p>
            <a:r>
              <a:rPr lang="en-US"/>
              <a:t>해당 알고리즘의 과정을 메모장에 명시</a:t>
            </a:r>
          </a:p>
        </p188:txBody>
      </p188:reply>
      <p188:reply id="{9FCDBC03-61DD-47BD-8E7A-ED62E4215009}" authorId="{19C505FE-71DE-AE85-D0F2-08AD815751B6}" created="2024-04-19T14:58:45.361">
        <p188:txBody>
          <a:bodyPr/>
          <a:lstStyle/>
          <a:p>
            <a:r>
              <a:rPr lang="ko-KR" altLang="en-US"/>
              <a:t>입출력 과정
1. 사용자 U와 음식점 B를 입력
2. Embedding Layer가 잠재요인 벡터 생성
3. Element-wise Product Layer에서 Dot product
4. 평점 출력</a:t>
            </a:r>
          </a:p>
        </p188:txBody>
      </p188:reply>
      <p188:reply id="{B7FC010B-7115-4691-9A5D-7BF470303F52}" authorId="{19C505FE-71DE-AE85-D0F2-08AD815751B6}" created="2024-04-19T15:00:12.506">
        <p188:txBody>
          <a:bodyPr/>
          <a:lstStyle/>
          <a:p>
            <a:r>
              <a:rPr lang="ko-KR" altLang="en-US"/>
              <a:t>Predict rate와 True rate로 optimizing ('adam'을 사용했음)</a:t>
            </a:r>
          </a:p>
        </p188:txBody>
      </p188:reply>
    </p188:replyLst>
    <p188:txBody>
      <a:bodyPr/>
      <a:lstStyle/>
      <a:p>
        <a:r>
          <a:rPr lang="en-US"/>
          <a:t>MF 모델을 해당방식으로 구현 설명</a:t>
        </a:r>
      </a:p>
    </p188:txBody>
  </p188:cm>
  <p188:cm id="{32F667D1-4450-4305-9B83-77E016F5D201}" authorId="{5E3E5482-7A6F-797B-2EAC-9FED5CA0D240}" created="2024-04-19T12:54:48.339">
    <pc:sldMkLst xmlns:pc="http://schemas.microsoft.com/office/powerpoint/2013/main/command">
      <pc:docMk/>
      <pc:sldMk cId="4078055647" sldId="297"/>
    </pc:sldMkLst>
    <p188:replyLst>
      <p188:reply id="{7EDCAA51-987B-44E6-BB2E-A9E488363299}" authorId="{5E3E5482-7A6F-797B-2EAC-9FED5CA0D240}" created="2024-04-19T12:56:53.016">
        <p188:txBody>
          <a:bodyPr/>
          <a:lstStyle/>
          <a:p>
            <a:r>
              <a:rPr lang="en-US"/>
              <a:t>그냥 tripAdviosr가 현존하는 여행사
추천어플의 최종본임.
이걸 능가하는 것은 지금 수준으로 무리ㅠ
부산 음식점 추천하는 과정도 각 요리테마별로 추천해주고 필터를 넣어서 추천하는 기능이 너무 잘 구현되어 있음</a:t>
            </a:r>
          </a:p>
        </p188:txBody>
      </p188:reply>
      <p188:reply id="{B1FA4F28-FBC6-40A3-B6B1-17451583DF46}" authorId="{5E3E5482-7A6F-797B-2EAC-9FED5CA0D240}" created="2024-04-19T12:57:55.159">
        <p188:txBody>
          <a:bodyPr/>
          <a:lstStyle/>
          <a:p>
            <a:r>
              <a:rPr lang="en-US"/>
              <a:t>그래서 나는 눈가림 용으로 네이버, 부산 맛집 어플등 과 같이 아직 덜 개발된
애들의 추천 방식을 소개하고 이들의 문제점 지적 이라는 형태로 가볼려고 하는데 어떰?</a:t>
            </a:r>
          </a:p>
        </p188:txBody>
      </p188:reply>
      <p188:reply id="{38262B6B-7043-4B80-A06F-90EC01D6189F}" authorId="{19C505FE-71DE-AE85-D0F2-08AD815751B6}" created="2024-04-19T13:13:33.999">
        <p188:txBody>
          <a:bodyPr/>
          <a:lstStyle/>
          <a:p>
            <a:r>
              <a:rPr lang="ko-KR" altLang="en-US"/>
              <a:t>문제점 지적이라는 게 정확히 뭘 말하는 거임?</a:t>
            </a:r>
          </a:p>
        </p188:txBody>
      </p188:reply>
      <p188:reply id="{E5FE334D-FF39-401C-B595-40A0C76649B4}" authorId="{19C505FE-71DE-AE85-D0F2-08AD815751B6}" created="2024-04-19T13:14:34.934">
        <p188:txBody>
          <a:bodyPr/>
          <a:lstStyle/>
          <a:p>
            <a:r>
              <a:rPr lang="ko-KR" altLang="en-US"/>
              <a:t>그러면 평점 세분화는 기각?</a:t>
            </a:r>
          </a:p>
        </p188:txBody>
      </p188:reply>
      <p188:reply id="{A033C757-6676-4192-9AB2-81CC5198ACDF}" authorId="{5E3E5482-7A6F-797B-2EAC-9FED5CA0D240}" created="2024-04-19T13:24:02.525">
        <p188:txBody>
          <a:bodyPr/>
          <a:lstStyle/>
          <a:p>
            <a:r>
              <a:rPr lang="ko-KR" altLang="en-US"/>
              <a:t>yes 
왜 트립 어드바이저가 안 하는지 오늘 깨달음, ppt 작성하다가</a:t>
            </a:r>
          </a:p>
        </p188:txBody>
      </p188:reply>
      <p188:reply id="{886EB07D-67FA-4FF4-9D3E-2E22FF63E026}" authorId="{5E3E5482-7A6F-797B-2EAC-9FED5CA0D240}" created="2024-04-19T13:28:22.249">
        <p188:txBody>
          <a:bodyPr/>
          <a:lstStyle/>
          <a:p>
            <a:r>
              <a:rPr lang="ko-KR" altLang="en-US"/>
              <a:t>그래서 개발 필요성 부분에서
대중적인 평가가 문제를 더 이상 사용할 수 없게 되었음</a:t>
            </a:r>
          </a:p>
        </p188:txBody>
      </p188:reply>
      <p188:reply id="{F9B6884C-7E09-46FD-AF40-777ED263202C}" authorId="{5E3E5482-7A6F-797B-2EAC-9FED5CA0D240}" created="2024-04-19T13:29:39.251">
        <p188:txBody>
          <a:bodyPr/>
          <a:lstStyle/>
          <a:p>
            <a:r>
              <a:rPr lang="ko-KR" altLang="en-US"/>
              <a:t>문제점 지적이라는게 현재 다른 어플들은
다음과 같은 추천방식의 문제점이 있으므로 이를 보완하고자 어떠한 추천방식을 제안한다. (이런 느낌)</a:t>
            </a:r>
          </a:p>
        </p188:txBody>
      </p188:reply>
    </p188:replyLst>
    <p188:txBody>
      <a:bodyPr/>
      <a:lstStyle/>
      <a:p>
        <a:r>
          <a:rPr lang="en-US"/>
          <a:t>준수 
개인의 리뷰를 분석하여 추천 음식점의 가격, 맛 등을 음식점에 대한 선호도로 예측 평점을 제공
근데 개인에 대한 예측 평점은 사용 불가능 전체적으로 리뷰분석 자체가 해당 음식점의 맛, 가격, 분위기, 서비스에 대해서는 대중적인 평가가 가능하지만 
음식점에 관한 개인의 평점 계산은 새로운 모델을 창조하는 꼴</a:t>
        </a:r>
      </a:p>
    </p188:txBody>
  </p188:cm>
</p188:cmLst>
</file>

<file path=ppt/comments/modernComment_12A_B61BB94A.xml><?xml version="1.0" encoding="utf-8"?>
<p188:cmLst xmlns:a="http://schemas.openxmlformats.org/drawingml/2006/main" xmlns:r="http://schemas.openxmlformats.org/officeDocument/2006/relationships" xmlns:p188="http://schemas.microsoft.com/office/powerpoint/2018/8/main">
  <p188:cm id="{94C7C6E2-385C-4E9F-A814-B5AC9A624B4A}" authorId="{5E3E5482-7A6F-797B-2EAC-9FED5CA0D240}" created="2024-04-17T03:32:18.205">
    <pc:sldMkLst xmlns:pc="http://schemas.microsoft.com/office/powerpoint/2013/main/command">
      <pc:docMk/>
      <pc:sldMk cId="3055270218" sldId="298"/>
    </pc:sldMkLst>
    <p188:txBody>
      <a:bodyPr/>
      <a:lstStyle/>
      <a:p>
        <a:r>
          <a:rPr lang="en-US"/>
          <a:t>라이브러리 Buffalo을 이용하여 초기 프로토 타입을 설명( 그림 예시)</a:t>
        </a:r>
      </a:p>
    </p188:txBody>
  </p188:cm>
  <p188:cm id="{AA98999C-D76B-4EA6-8A54-8C6231C7EFF0}" authorId="{06D179AB-B60C-28E1-7762-FFF2B02493C2}" created="2024-04-17T03:49:57.996">
    <pc:sldMkLst xmlns:pc="http://schemas.microsoft.com/office/powerpoint/2013/main/command">
      <pc:docMk/>
      <pc:sldMk cId="3055270218" sldId="298"/>
    </pc:sldMkLst>
    <p188:txBody>
      <a:bodyPr/>
      <a:lstStyle/>
      <a:p>
        <a:r>
          <a:rPr lang="ko-KR" altLang="en-US"/>
          <a:t>MF 추천모델 개발에 참고 및 평가를 위한 견본 모델이 필요하다!
-&gt;Kakao Buffalo 오픈소스 라이브러리에서 BPR MF 추천모델 생성 및 상위 k개 상품 추천기능 제공
(자료입력 및 변환 -&gt; 내부 BPRMF 함수 -&gt; 모델 생성 -&gt; 사용자에 k개의 아이템 추천 기능 / 내부 자체 평가 기능 존재)
개발하고자 하는 BPR기반 MF추천시스템의 견본모델로 적합</a:t>
        </a:r>
      </a:p>
    </p188:txBody>
  </p188:cm>
</p188:cmLst>
</file>

<file path=ppt/comments/modernComment_12B_25556E96.xml><?xml version="1.0" encoding="utf-8"?>
<p188:cmLst xmlns:a="http://schemas.openxmlformats.org/drawingml/2006/main" xmlns:r="http://schemas.openxmlformats.org/officeDocument/2006/relationships" xmlns:p188="http://schemas.microsoft.com/office/powerpoint/2018/8/main">
  <p188:cm id="{90E8424D-4B57-4BFA-B715-5E35B64AB031}" authorId="{5E3E5482-7A6F-797B-2EAC-9FED5CA0D240}" created="2024-04-17T03:25:52.548">
    <pc:sldMkLst xmlns:pc="http://schemas.microsoft.com/office/powerpoint/2013/main/command">
      <pc:docMk/>
      <pc:sldMk cId="626355862" sldId="299"/>
    </pc:sldMkLst>
    <p188:replyLst>
      <p188:reply id="{4E7B9268-5733-455A-B818-EF636BBA2D84}" authorId="{5E3E5482-7A6F-797B-2EAC-9FED5CA0D240}" created="2024-04-17T03:45:56.534">
        <p188:txBody>
          <a:bodyPr/>
          <a:lstStyle/>
          <a:p>
            <a:r>
              <a:rPr lang="en-US"/>
              <a:t>학습방법 Adam이랑 BPR로 성능을 판단</a:t>
            </a:r>
          </a:p>
        </p188:txBody>
      </p188:reply>
      <p188:reply id="{4D31B69A-42CB-4EAB-82BC-169DE984E017}" authorId="{5E3E5482-7A6F-797B-2EAC-9FED5CA0D240}" created="2024-04-17T03:46:51.363">
        <p188:txBody>
          <a:bodyPr/>
          <a:lstStyle/>
          <a:p>
            <a:r>
              <a:rPr lang="en-US"/>
              <a:t>BPR로 성능을 더 좋게 만들어보겠다.</a:t>
            </a:r>
          </a:p>
        </p188:txBody>
      </p188:reply>
      <p188:reply id="{C8E97D04-BE19-4DC3-AAE3-EAA5AECB5291}" authorId="{5E3E5482-7A6F-797B-2EAC-9FED5CA0D240}" created="2024-04-18T13:44:26.297">
        <p188:txBody>
          <a:bodyPr/>
          <a:lstStyle/>
          <a:p>
            <a:r>
              <a:rPr lang="en-US"/>
              <a:t>MF는 과적합 발생이 쉽다. (SVD 학습법)</a:t>
            </a:r>
          </a:p>
        </p188:txBody>
      </p188:reply>
      <p188:reply id="{CD69E5A1-B65D-4A99-B24B-07AC14973C4F}" authorId="{5E3E5482-7A6F-797B-2EAC-9FED5CA0D240}" created="2024-04-19T13:39:24.621">
        <p188:txBody>
          <a:bodyPr/>
          <a:lstStyle/>
          <a:p>
            <a:r>
              <a:rPr lang="ko-KR" altLang="en-US"/>
              <a:t>우리 모델도 완전 바뀜...</a:t>
            </a:r>
          </a:p>
        </p188:txBody>
      </p188:reply>
      <p188:reply id="{2D408D62-FD1E-44C5-B54E-7EEEEE9F8627}" authorId="{5E3E5482-7A6F-797B-2EAC-9FED5CA0D240}" created="2024-04-19T13:39:49.981">
        <p188:txBody>
          <a:bodyPr/>
          <a:lstStyle/>
          <a:p>
            <a:r>
              <a:rPr lang="ko-KR" altLang="en-US"/>
              <a:t>BPR 사용할 거면 MF 모델에 적용시킨다.
이런한 방식으로 가야할듯</a:t>
            </a:r>
          </a:p>
        </p188:txBody>
      </p188:reply>
      <p188:reply id="{5A6E574D-6EA9-4F97-BC36-005E286E3F52}" authorId="{5E3E5482-7A6F-797B-2EAC-9FED5CA0D240}" created="2024-04-19T13:40:15.107">
        <p188:txBody>
          <a:bodyPr/>
          <a:lstStyle/>
          <a:p>
            <a:r>
              <a:rPr lang="ko-KR" altLang="en-US"/>
              <a:t>Bert 모델이 음식점 평점 세분화로 평점 예측 사용하고</a:t>
            </a:r>
          </a:p>
        </p188:txBody>
      </p188:reply>
    </p188:replyLst>
    <p188:txBody>
      <a:bodyPr/>
      <a:lstStyle/>
      <a:p>
        <a:r>
          <a:rPr lang="en-US"/>
          <a:t>MF 모델의 한계점 및 보완할 필요성
BPR이 더 좋다는 형식으로 강조</a:t>
        </a:r>
      </a:p>
    </p188:txBody>
  </p188:cm>
</p188:cmLst>
</file>

<file path=ppt/comments/modernComment_146_AA8AF45D.xml><?xml version="1.0" encoding="utf-8"?>
<p188:cmLst xmlns:a="http://schemas.openxmlformats.org/drawingml/2006/main" xmlns:r="http://schemas.openxmlformats.org/officeDocument/2006/relationships" xmlns:p188="http://schemas.microsoft.com/office/powerpoint/2018/8/main">
  <p188:cm id="{D95D8B7B-E9F2-4AA5-83F3-F9869CD28BCB}" authorId="{5E3E5482-7A6F-797B-2EAC-9FED5CA0D240}" created="2024-04-20T12:26:43.747">
    <ac:deMkLst xmlns:ac="http://schemas.microsoft.com/office/drawing/2013/main/command">
      <pc:docMk xmlns:pc="http://schemas.microsoft.com/office/powerpoint/2013/main/command"/>
      <pc:sldMk xmlns:pc="http://schemas.microsoft.com/office/powerpoint/2013/main/command" cId="2861233245" sldId="326"/>
      <ac:spMk id="7" creationId="{00000000-0000-0000-0000-000000000000}"/>
    </ac:deMkLst>
    <p188:txBody>
      <a:bodyPr/>
      <a:lstStyle/>
      <a:p>
        <a:r>
          <a:rPr lang="en-US"/>
          <a:t>평점 세분화를 이용한 개인화 POI</a:t>
        </a:r>
      </a:p>
    </p188:txBody>
  </p188:cm>
</p188:cmLst>
</file>

<file path=ppt/comments/modernComment_148_CF2B9076.xml><?xml version="1.0" encoding="utf-8"?>
<p188:cmLst xmlns:a="http://schemas.openxmlformats.org/drawingml/2006/main" xmlns:r="http://schemas.openxmlformats.org/officeDocument/2006/relationships" xmlns:p188="http://schemas.microsoft.com/office/powerpoint/2018/8/main">
  <p188:cm id="{B5F0B74C-B21A-48FD-BB68-4D553C5E7E53}" authorId="{5E3E5482-7A6F-797B-2EAC-9FED5CA0D240}" created="2024-04-19T00:58:39.314">
    <pc:sldMkLst xmlns:pc="http://schemas.microsoft.com/office/powerpoint/2013/main/command">
      <pc:docMk/>
      <pc:sldMk cId="3475738742" sldId="328"/>
    </pc:sldMkLst>
    <p188:txBody>
      <a:bodyPr/>
      <a:lstStyle/>
      <a:p>
        <a:r>
          <a:rPr lang="en-US"/>
          <a:t>차라리 여러 라이브러리를 해봤고
다음과 같은 결과를 반환
개인화 초점에 맞춘 모델 개발 필요성느낌</a:t>
        </a:r>
      </a:p>
    </p188:txBody>
  </p188:cm>
</p188:cmLst>
</file>

<file path=ppt/comments/modernComment_14C_699855A0.xml><?xml version="1.0" encoding="utf-8"?>
<p188:cmLst xmlns:a="http://schemas.openxmlformats.org/drawingml/2006/main" xmlns:r="http://schemas.openxmlformats.org/officeDocument/2006/relationships" xmlns:p188="http://schemas.microsoft.com/office/powerpoint/2018/8/main">
  <p188:cm id="{7C0AFD94-AE53-4442-8060-8D161CC95685}" authorId="{5E3E5482-7A6F-797B-2EAC-9FED5CA0D240}" created="2024-04-19T01:13:27.936">
    <pc:sldMkLst xmlns:pc="http://schemas.microsoft.com/office/powerpoint/2013/main/command">
      <pc:docMk/>
      <pc:sldMk cId="1771591072" sldId="332"/>
    </pc:sldMkLst>
    <p188:replyLst>
      <p188:reply id="{C17E2974-2443-40BA-A583-98379767EF9B}" authorId="{5E3E5482-7A6F-797B-2EAC-9FED5CA0D240}" created="2024-04-19T01:14:38.941">
        <p188:txBody>
          <a:bodyPr/>
          <a:lstStyle/>
          <a:p>
            <a:r>
              <a:rPr lang="en-US"/>
              <a:t>평점 3.5 음식점 1과 평점 4.4 음식점 2가 있을 때 MF는 평점이 높은 음식점 2를 추천한다. 하지만 사용자가 원하는 음식점은 음식점1을 더 좋아할 수 있다.</a:t>
            </a:r>
          </a:p>
        </p188:txBody>
      </p188:reply>
      <p188:reply id="{B193CAA1-8EFE-472A-9812-9A354E8DF5CC}" authorId="{5E3E5482-7A6F-797B-2EAC-9FED5CA0D240}" created="2024-04-19T13:18:12.003">
        <p188:txBody>
          <a:bodyPr/>
          <a:lstStyle/>
          <a:p>
            <a:r>
              <a:rPr lang="en-US"/>
              <a:t>예를들어 사용자는 도넛 가게에
1번 방문하고 해당 도넛가게에 한정 도넛이 너무 맜있어서 5점 부여
하지만 사용자는 피자를 선호합니다.</a:t>
            </a:r>
          </a:p>
        </p188:txBody>
      </p188:reply>
    </p188:replyLst>
    <p188:txBody>
      <a:bodyPr/>
      <a:lstStyle/>
      <a:p>
        <a:r>
          <a:rPr lang="en-US"/>
          <a:t> 아이템을 추천할 때, 유저의 선호도에 맞추어 아이템들에 ranking을 매기고자 했는데 학습과정에서 ranking을 직접 최적화하는 부분이 없다는 한계가 있었다.</a:t>
        </a:r>
      </a:p>
    </p188:txBody>
  </p188:cm>
</p188:cmLst>
</file>

<file path=ppt/comments/modernComment_14D_3DCC7300.xml><?xml version="1.0" encoding="utf-8"?>
<p188:cmLst xmlns:a="http://schemas.openxmlformats.org/drawingml/2006/main" xmlns:r="http://schemas.openxmlformats.org/officeDocument/2006/relationships" xmlns:p188="http://schemas.microsoft.com/office/powerpoint/2018/8/main">
  <p188:cm id="{7DCB3B46-16DC-46B6-A2AD-B70030837D5A}" authorId="{5E3E5482-7A6F-797B-2EAC-9FED5CA0D240}" created="2024-04-19T01:54:33.239">
    <pc:sldMkLst xmlns:pc="http://schemas.microsoft.com/office/powerpoint/2013/main/command">
      <pc:docMk/>
      <pc:sldMk cId="1036808960" sldId="333"/>
    </pc:sldMkLst>
    <p188:replyLst>
      <p188:reply id="{02F61350-1F53-4C5B-8A5A-A132071BC47B}" authorId="{5E3E5482-7A6F-797B-2EAC-9FED5CA0D240}" created="2024-04-19T01:54:54.584">
        <p188:txBody>
          <a:bodyPr/>
          <a:lstStyle/>
          <a:p>
            <a:r>
              <a:rPr lang="en-US"/>
              <a:t>이에 우리는 MF모델을 기반으로 하되
BPR 학습방법으로 추천성능을 발전시키겠다</a:t>
            </a:r>
          </a:p>
        </p188:txBody>
      </p188:reply>
      <p188:reply id="{73812055-FD9B-44E6-B641-C0609482D9A5}" authorId="{5E3E5482-7A6F-797B-2EAC-9FED5CA0D240}" created="2024-04-19T01:58:03.079">
        <p188:txBody>
          <a:bodyPr/>
          <a:lstStyle/>
          <a:p>
            <a:r>
              <a:rPr lang="en-US"/>
              <a:t>정확하게 어떤 사용자는 고기집을 선호 어떤사람은 스시집을 선호
이러한 문제에 대해 BPR 학습방법으로 
정확하게 사용자에게 추천 가능</a:t>
            </a:r>
          </a:p>
        </p188:txBody>
      </p188:reply>
      <p188:reply id="{884710E7-DE2F-4871-BEF3-EB1A05D7ACD6}" authorId="{5E3E5482-7A6F-797B-2EAC-9FED5CA0D240}" created="2024-04-19T06:17:09.115">
        <p188:txBody>
          <a:bodyPr/>
          <a:lstStyle/>
          <a:p>
            <a:r>
              <a:rPr lang="en-US"/>
              <a:t>항목 간 랭킹을 최적화하기 위해 여러 가지 알고리즘</a:t>
            </a:r>
          </a:p>
        </p188:txBody>
      </p188:reply>
    </p188:replyLst>
    <p188:txBody>
      <a:bodyPr/>
      <a:lstStyle/>
      <a:p>
        <a:r>
          <a:rPr lang="en-US"/>
          <a:t>BPR 학습방법을 이용한 라이브러리들은
MF 모델의 문제점을 다음과 같이 해결</a:t>
        </a:r>
      </a:p>
    </p188:txBody>
  </p188:cm>
</p188:cmLst>
</file>

<file path=ppt/comments/modernComment_150_3302CB49.xml><?xml version="1.0" encoding="utf-8"?>
<p188:cmLst xmlns:a="http://schemas.openxmlformats.org/drawingml/2006/main" xmlns:r="http://schemas.openxmlformats.org/officeDocument/2006/relationships" xmlns:p188="http://schemas.microsoft.com/office/powerpoint/2018/8/main">
  <p188:cm id="{AF006BC6-4564-42AE-8925-78EDD08073D9}" authorId="{5E3E5482-7A6F-797B-2EAC-9FED5CA0D240}" created="2024-04-17T03:34:34.096">
    <pc:sldMkLst xmlns:pc="http://schemas.microsoft.com/office/powerpoint/2013/main/command">
      <pc:docMk/>
      <pc:sldMk cId="3075570072" sldId="290"/>
    </pc:sldMkLst>
    <p188:replyLst>
      <p188:reply id="{F9273D34-23D1-4522-9CF2-3DAF5B52C31F}" authorId="{5E3E5482-7A6F-797B-2EAC-9FED5CA0D240}" created="2024-04-17T03:35:43.455">
        <p188:txBody>
          <a:bodyPr/>
          <a:lstStyle/>
          <a:p>
            <a:r>
              <a:rPr lang="en-US"/>
              <a:t>별점 형식
100%형식</a:t>
            </a:r>
          </a:p>
        </p188:txBody>
      </p188:reply>
      <p188:reply id="{1CEB81FE-1DE4-475D-9723-E7E1956C6816}" authorId="{5E3E5482-7A6F-797B-2EAC-9FED5CA0D240}" created="2024-04-17T03:47:44.175">
        <p188:txBody>
          <a:bodyPr/>
          <a:lstStyle/>
          <a:p>
            <a:r>
              <a:rPr lang="en-US"/>
              <a:t>평점 예측 세분화 다른용어로 대체</a:t>
            </a:r>
          </a:p>
        </p188:txBody>
      </p188:reply>
    </p188:replyLst>
    <p188:txBody>
      <a:bodyPr/>
      <a:lstStyle/>
      <a:p>
        <a:r>
          <a:rPr lang="en-US"/>
          <a:t>개인화 POI에 대해 문제를 지적 받은것을
해당 파트에서 풀기</a:t>
        </a:r>
      </a:p>
    </p188:txBody>
  </p188:cm>
</p188:cmLst>
</file>

<file path=ppt/comments/modernComment_152_6FB430C0.xml><?xml version="1.0" encoding="utf-8"?>
<p188:cmLst xmlns:a="http://schemas.openxmlformats.org/drawingml/2006/main" xmlns:r="http://schemas.openxmlformats.org/officeDocument/2006/relationships" xmlns:p188="http://schemas.microsoft.com/office/powerpoint/2018/8/main">
  <p188:cm id="{041AEE53-1A8A-4844-B4B9-7F6D26016782}" authorId="{5E3E5482-7A6F-797B-2EAC-9FED5CA0D240}" created="2024-04-19T02:17:48.650">
    <pc:sldMkLst xmlns:pc="http://schemas.microsoft.com/office/powerpoint/2013/main/command">
      <pc:docMk/>
      <pc:sldMk cId="687796290" sldId="307"/>
    </pc:sldMkLst>
    <p188:txBody>
      <a:bodyPr/>
      <a:lstStyle/>
      <a:p>
        <a:r>
          <a:rPr lang="en-US"/>
          <a:t>BPR 학습방법
최적화는 SGD 사용</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7T03:40:07.643"/>
    </inkml:context>
    <inkml:brush xml:id="br0">
      <inkml:brushProperty name="width" value="0.1" units="cm"/>
      <inkml:brushProperty name="height" value="0.1" units="cm"/>
      <inkml:brushProperty name="color" value="#E71224"/>
    </inkml:brush>
  </inkml:definitions>
  <inkml:trace contextRef="#ctx0" brushRef="#br0">15901 9435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7T03:40:08.738"/>
    </inkml:context>
    <inkml:brush xml:id="br0">
      <inkml:brushProperty name="width" value="0.1" units="cm"/>
      <inkml:brushProperty name="height" value="0.1" units="cm"/>
      <inkml:brushProperty name="color" value="#E71224"/>
    </inkml:brush>
  </inkml:definitions>
  <inkml:trace contextRef="#ctx0" brushRef="#br0">23458 7488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BD6AF9-9CDB-4B01-A5B6-81E4CDD4DBF5}" type="datetimeFigureOut">
              <a:rPr lang="ko-KR" altLang="en-US" smtClean="0"/>
              <a:t>2024-04-22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7DCB8-4636-46B6-B3CF-B9AF15F12C5E}" type="slidenum">
              <a:rPr lang="ko-KR" altLang="en-US" smtClean="0"/>
              <a:t>‹#›</a:t>
            </a:fld>
            <a:endParaRPr lang="ko-KR" altLang="en-US"/>
          </a:p>
        </p:txBody>
      </p:sp>
    </p:spTree>
    <p:extLst>
      <p:ext uri="{BB962C8B-B14F-4D97-AF65-F5344CB8AC3E}">
        <p14:creationId xmlns:p14="http://schemas.microsoft.com/office/powerpoint/2010/main" val="226519983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RNN , Bert</a:t>
            </a:r>
            <a:endParaRPr lang="ko-KR" altLang="en-US"/>
          </a:p>
        </p:txBody>
      </p:sp>
      <p:sp>
        <p:nvSpPr>
          <p:cNvPr id="4" name="슬라이드 번호 개체 틀 3"/>
          <p:cNvSpPr>
            <a:spLocks noGrp="1"/>
          </p:cNvSpPr>
          <p:nvPr>
            <p:ph type="sldNum" sz="quarter" idx="5"/>
          </p:nvPr>
        </p:nvSpPr>
        <p:spPr/>
        <p:txBody>
          <a:bodyPr/>
          <a:lstStyle/>
          <a:p>
            <a:fld id="{0E6BD5DB-3088-4D5C-8F1E-74159EA78077}" type="slidenum">
              <a:rPr lang="ko-KR" altLang="en-US" smtClean="0"/>
              <a:t>14</a:t>
            </a:fld>
            <a:endParaRPr lang="ko-KR" altLang="en-US"/>
          </a:p>
        </p:txBody>
      </p:sp>
    </p:spTree>
    <p:extLst>
      <p:ext uri="{BB962C8B-B14F-4D97-AF65-F5344CB8AC3E}">
        <p14:creationId xmlns:p14="http://schemas.microsoft.com/office/powerpoint/2010/main" val="4030725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모델 합치지 말고 각 </a:t>
            </a:r>
            <a:r>
              <a:rPr lang="ko-KR" altLang="en-US" err="1"/>
              <a:t>각</a:t>
            </a:r>
            <a:r>
              <a:rPr lang="ko-KR" altLang="en-US"/>
              <a:t> 화살표 표시</a:t>
            </a:r>
          </a:p>
        </p:txBody>
      </p:sp>
      <p:sp>
        <p:nvSpPr>
          <p:cNvPr id="4" name="슬라이드 번호 개체 틀 3"/>
          <p:cNvSpPr>
            <a:spLocks noGrp="1"/>
          </p:cNvSpPr>
          <p:nvPr>
            <p:ph type="sldNum" sz="quarter" idx="5"/>
          </p:nvPr>
        </p:nvSpPr>
        <p:spPr/>
        <p:txBody>
          <a:bodyPr/>
          <a:lstStyle/>
          <a:p>
            <a:fld id="{0E6BD5DB-3088-4D5C-8F1E-74159EA78077}" type="slidenum">
              <a:rPr lang="ko-KR" altLang="en-US" smtClean="0"/>
              <a:t>15</a:t>
            </a:fld>
            <a:endParaRPr lang="ko-KR" altLang="en-US"/>
          </a:p>
        </p:txBody>
      </p:sp>
    </p:spTree>
    <p:extLst>
      <p:ext uri="{BB962C8B-B14F-4D97-AF65-F5344CB8AC3E}">
        <p14:creationId xmlns:p14="http://schemas.microsoft.com/office/powerpoint/2010/main" val="1374176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0E6BD5DB-3088-4D5C-8F1E-74159EA78077}" type="slidenum">
              <a:rPr lang="ko-KR" altLang="en-US" smtClean="0"/>
              <a:t>16</a:t>
            </a:fld>
            <a:endParaRPr lang="ko-KR" altLang="en-US"/>
          </a:p>
        </p:txBody>
      </p:sp>
    </p:spTree>
    <p:extLst>
      <p:ext uri="{BB962C8B-B14F-4D97-AF65-F5344CB8AC3E}">
        <p14:creationId xmlns:p14="http://schemas.microsoft.com/office/powerpoint/2010/main" val="3167013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microsoft.com/office/2018/10/relationships/comments" Target="../comments/modernComment_146_AA8AF45D.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2A_B61BB94A.xml"/><Relationship Id="rId7"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themeOverride" Target="../theme/themeOverride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29_F31230DF.xml"/><Relationship Id="rId2" Type="http://schemas.openxmlformats.org/officeDocument/2006/relationships/slideLayout" Target="../slideLayouts/slideLayout7.xml"/><Relationship Id="rId1" Type="http://schemas.openxmlformats.org/officeDocument/2006/relationships/themeOverride" Target="../theme/themeOverride5.xml"/><Relationship Id="rId5" Type="http://schemas.openxmlformats.org/officeDocument/2006/relationships/image" Target="../media/image230.png"/><Relationship Id="rId4" Type="http://schemas.openxmlformats.org/officeDocument/2006/relationships/image" Target="../media/image220.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2B_25556E96.xml"/><Relationship Id="rId7"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hemeOverride" Target="../theme/themeOverride6.xml"/><Relationship Id="rId6" Type="http://schemas.openxmlformats.org/officeDocument/2006/relationships/customXml" Target="../ink/ink2.xml"/><Relationship Id="rId5" Type="http://schemas.openxmlformats.org/officeDocument/2006/relationships/image" Target="../media/image24.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7.xml"/><Relationship Id="rId6" Type="http://schemas.openxmlformats.org/officeDocument/2006/relationships/image" Target="../media/image30.png"/><Relationship Id="rId5" Type="http://schemas.openxmlformats.org/officeDocument/2006/relationships/image" Target="../media/image29.png"/><Relationship Id="rId4" Type="http://schemas.microsoft.com/office/2018/10/relationships/comments" Target="../comments/modernComment_150_3302CB49.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2.xml"/><Relationship Id="rId7"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hemeOverride" Target="../theme/themeOverride8.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notesSlide" Target="../notesSlides/notesSlide3.xml"/><Relationship Id="rId7" Type="http://schemas.openxmlformats.org/officeDocument/2006/relationships/image" Target="../media/image39.jpeg"/><Relationship Id="rId2" Type="http://schemas.openxmlformats.org/officeDocument/2006/relationships/slideLayout" Target="../slideLayouts/slideLayout7.xml"/><Relationship Id="rId1" Type="http://schemas.openxmlformats.org/officeDocument/2006/relationships/themeOverride" Target="../theme/themeOverride9.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microsoft.com/office/2018/10/relationships/comments" Target="../comments/modernComment_152_6FB430C0.xml"/><Relationship Id="rId2" Type="http://schemas.openxmlformats.org/officeDocument/2006/relationships/slideLayout" Target="../slideLayouts/slideLayout7.xml"/><Relationship Id="rId1" Type="http://schemas.openxmlformats.org/officeDocument/2006/relationships/themeOverride" Target="../theme/themeOverride10.xml"/><Relationship Id="rId6" Type="http://schemas.openxmlformats.org/officeDocument/2006/relationships/image" Target="../media/image17.png"/><Relationship Id="rId5" Type="http://schemas.openxmlformats.org/officeDocument/2006/relationships/image" Target="../media/image28.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48_CF2B9076.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18/10/relationships/comments" Target="../comments/modernComment_14C_699855A0.xml"/><Relationship Id="rId7"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18/10/relationships/comments" Target="../comments/modernComment_14D_3DCC7300.xml"/><Relationship Id="rId7"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grpSp>
        <p:nvGrpSpPr>
          <p:cNvPr id="2" name="Group 2"/>
          <p:cNvGrpSpPr/>
          <p:nvPr/>
        </p:nvGrpSpPr>
        <p:grpSpPr>
          <a:xfrm>
            <a:off x="5868790" y="1586375"/>
            <a:ext cx="6559945" cy="1395371"/>
            <a:chOff x="0" y="0"/>
            <a:chExt cx="3821151" cy="812800"/>
          </a:xfrm>
        </p:grpSpPr>
        <p:sp>
          <p:nvSpPr>
            <p:cNvPr id="3" name="Freeform 3"/>
            <p:cNvSpPr/>
            <p:nvPr/>
          </p:nvSpPr>
          <p:spPr>
            <a:xfrm>
              <a:off x="0" y="0"/>
              <a:ext cx="3821151" cy="812800"/>
            </a:xfrm>
            <a:custGeom>
              <a:avLst/>
              <a:gdLst/>
              <a:ahLst/>
              <a:cxnLst/>
              <a:rect l="l" t="t" r="r" b="b"/>
              <a:pathLst>
                <a:path w="3821151" h="812800">
                  <a:moveTo>
                    <a:pt x="1910576" y="0"/>
                  </a:moveTo>
                  <a:cubicBezTo>
                    <a:pt x="855394" y="0"/>
                    <a:pt x="0" y="181951"/>
                    <a:pt x="0" y="406400"/>
                  </a:cubicBezTo>
                  <a:cubicBezTo>
                    <a:pt x="0" y="630849"/>
                    <a:pt x="855394" y="812800"/>
                    <a:pt x="1910576" y="812800"/>
                  </a:cubicBezTo>
                  <a:cubicBezTo>
                    <a:pt x="2965757" y="812800"/>
                    <a:pt x="3821151" y="630849"/>
                    <a:pt x="3821151" y="406400"/>
                  </a:cubicBezTo>
                  <a:cubicBezTo>
                    <a:pt x="3821151" y="181951"/>
                    <a:pt x="2965757" y="0"/>
                    <a:pt x="1910576" y="0"/>
                  </a:cubicBezTo>
                  <a:close/>
                </a:path>
              </a:pathLst>
            </a:custGeom>
            <a:solidFill>
              <a:srgbClr val="000000">
                <a:alpha val="0"/>
              </a:srgbClr>
            </a:solidFill>
            <a:ln w="19050" cap="sq">
              <a:solidFill>
                <a:srgbClr val="AB8A66"/>
              </a:solidFill>
              <a:prstDash val="solid"/>
              <a:miter/>
            </a:ln>
          </p:spPr>
          <p:txBody>
            <a:bodyPr/>
            <a:lstStyle/>
            <a:p>
              <a:endParaRPr lang="ko-KR" altLang="en-US"/>
            </a:p>
          </p:txBody>
        </p:sp>
        <p:sp>
          <p:nvSpPr>
            <p:cNvPr id="4" name="TextBox 4"/>
            <p:cNvSpPr txBox="1"/>
            <p:nvPr/>
          </p:nvSpPr>
          <p:spPr>
            <a:xfrm>
              <a:off x="358233" y="28575"/>
              <a:ext cx="3104685" cy="708025"/>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그룹 16">
            <a:extLst>
              <a:ext uri="{FF2B5EF4-FFF2-40B4-BE49-F238E27FC236}">
                <a16:creationId xmlns:a16="http://schemas.microsoft.com/office/drawing/2014/main" id="{278398AF-92AA-E0E2-D753-EA8EBF3D1528}"/>
              </a:ext>
            </a:extLst>
          </p:cNvPr>
          <p:cNvGrpSpPr/>
          <p:nvPr/>
        </p:nvGrpSpPr>
        <p:grpSpPr>
          <a:xfrm>
            <a:off x="5793907" y="2049954"/>
            <a:ext cx="6700185" cy="1395371"/>
            <a:chOff x="5793908" y="2086647"/>
            <a:chExt cx="6700185" cy="1395371"/>
          </a:xfrm>
        </p:grpSpPr>
        <p:grpSp>
          <p:nvGrpSpPr>
            <p:cNvPr id="5" name="Group 5"/>
            <p:cNvGrpSpPr/>
            <p:nvPr/>
          </p:nvGrpSpPr>
          <p:grpSpPr>
            <a:xfrm>
              <a:off x="5868790" y="2086647"/>
              <a:ext cx="6559945" cy="1395371"/>
              <a:chOff x="0" y="0"/>
              <a:chExt cx="3821151" cy="812800"/>
            </a:xfrm>
          </p:grpSpPr>
          <p:sp>
            <p:nvSpPr>
              <p:cNvPr id="6" name="Freeform 6"/>
              <p:cNvSpPr/>
              <p:nvPr/>
            </p:nvSpPr>
            <p:spPr>
              <a:xfrm>
                <a:off x="0" y="0"/>
                <a:ext cx="3821151" cy="812800"/>
              </a:xfrm>
              <a:custGeom>
                <a:avLst/>
                <a:gdLst/>
                <a:ahLst/>
                <a:cxnLst/>
                <a:rect l="l" t="t" r="r" b="b"/>
                <a:pathLst>
                  <a:path w="3821151" h="812800">
                    <a:moveTo>
                      <a:pt x="1910576" y="0"/>
                    </a:moveTo>
                    <a:cubicBezTo>
                      <a:pt x="855394" y="0"/>
                      <a:pt x="0" y="181951"/>
                      <a:pt x="0" y="406400"/>
                    </a:cubicBezTo>
                    <a:cubicBezTo>
                      <a:pt x="0" y="630849"/>
                      <a:pt x="855394" y="812800"/>
                      <a:pt x="1910576" y="812800"/>
                    </a:cubicBezTo>
                    <a:cubicBezTo>
                      <a:pt x="2965757" y="812800"/>
                      <a:pt x="3821151" y="630849"/>
                      <a:pt x="3821151" y="406400"/>
                    </a:cubicBezTo>
                    <a:cubicBezTo>
                      <a:pt x="3821151" y="181951"/>
                      <a:pt x="2965757" y="0"/>
                      <a:pt x="1910576" y="0"/>
                    </a:cubicBezTo>
                    <a:close/>
                  </a:path>
                </a:pathLst>
              </a:custGeom>
              <a:solidFill>
                <a:srgbClr val="FFFFFF"/>
              </a:solidFill>
            </p:spPr>
            <p:txBody>
              <a:bodyPr/>
              <a:lstStyle/>
              <a:p>
                <a:endParaRPr lang="ko-KR" altLang="en-US"/>
              </a:p>
            </p:txBody>
          </p:sp>
          <p:sp>
            <p:nvSpPr>
              <p:cNvPr id="7" name="TextBox 7"/>
              <p:cNvSpPr txBox="1"/>
              <p:nvPr/>
            </p:nvSpPr>
            <p:spPr>
              <a:xfrm>
                <a:off x="358233" y="28575"/>
                <a:ext cx="3104685" cy="70802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5793908" y="2193783"/>
              <a:ext cx="6700185" cy="1047750"/>
            </a:xfrm>
            <a:prstGeom prst="rect">
              <a:avLst/>
            </a:prstGeom>
          </p:spPr>
          <p:txBody>
            <a:bodyPr lIns="0" tIns="0" rIns="0" bIns="0" rtlCol="0" anchor="t">
              <a:spAutoFit/>
            </a:bodyPr>
            <a:lstStyle/>
            <a:p>
              <a:pPr algn="ctr">
                <a:lnSpc>
                  <a:spcPts val="8400"/>
                </a:lnSpc>
              </a:pPr>
              <a:r>
                <a:rPr lang="en-US" sz="5400">
                  <a:solidFill>
                    <a:srgbClr val="AB8A66"/>
                  </a:solidFill>
                  <a:ea typeface="TDTD고딕 Bold"/>
                </a:rPr>
                <a:t>Team 4</a:t>
              </a:r>
              <a:r>
                <a:rPr lang="en-US" sz="6000">
                  <a:solidFill>
                    <a:srgbClr val="AB8A66"/>
                  </a:solidFill>
                  <a:ea typeface="TDTD고딕 Bold"/>
                </a:rPr>
                <a:t>- Traveler</a:t>
              </a:r>
            </a:p>
          </p:txBody>
        </p:sp>
      </p:grpSp>
      <p:sp>
        <p:nvSpPr>
          <p:cNvPr id="9" name="TextBox 9"/>
          <p:cNvSpPr txBox="1"/>
          <p:nvPr/>
        </p:nvSpPr>
        <p:spPr>
          <a:xfrm>
            <a:off x="3200400" y="3518046"/>
            <a:ext cx="12643785" cy="2361993"/>
          </a:xfrm>
          <a:prstGeom prst="rect">
            <a:avLst/>
          </a:prstGeom>
        </p:spPr>
        <p:txBody>
          <a:bodyPr lIns="0" tIns="0" rIns="0" bIns="0" rtlCol="0" anchor="t">
            <a:spAutoFit/>
          </a:bodyPr>
          <a:lstStyle/>
          <a:p>
            <a:pPr algn="ctr">
              <a:lnSpc>
                <a:spcPct val="150000"/>
              </a:lnSpc>
            </a:pPr>
            <a:r>
              <a:rPr lang="ko-KR" altLang="en-US" sz="5400" dirty="0">
                <a:solidFill>
                  <a:srgbClr val="795635"/>
                </a:solidFill>
                <a:latin typeface="TDTD고딕 Bold"/>
                <a:ea typeface="맑은 고딕"/>
              </a:rPr>
              <a:t>부산지역</a:t>
            </a:r>
            <a:r>
              <a:rPr lang="en-US" altLang="ko-KR" sz="5400" dirty="0">
                <a:solidFill>
                  <a:srgbClr val="795635"/>
                </a:solidFill>
                <a:latin typeface="TDTD고딕 Bold"/>
                <a:ea typeface="맑은 고딕"/>
              </a:rPr>
              <a:t>-</a:t>
            </a:r>
            <a:r>
              <a:rPr lang="ko-KR" altLang="en-US" sz="5400" dirty="0">
                <a:solidFill>
                  <a:srgbClr val="795635"/>
                </a:solidFill>
                <a:latin typeface="TDTD고딕 Bold"/>
                <a:ea typeface="맑은 고딕"/>
              </a:rPr>
              <a:t> 관광객 취향에 맞는 </a:t>
            </a:r>
            <a:endParaRPr lang="en-US" altLang="ko-KR" sz="5400">
              <a:solidFill>
                <a:srgbClr val="795635"/>
              </a:solidFill>
              <a:latin typeface="TDTD고딕 Bold"/>
              <a:ea typeface="TDTD고딕 Bold"/>
            </a:endParaRPr>
          </a:p>
          <a:p>
            <a:pPr algn="ctr">
              <a:lnSpc>
                <a:spcPct val="150000"/>
              </a:lnSpc>
            </a:pPr>
            <a:r>
              <a:rPr lang="ko-KR" altLang="en-US" sz="5400" dirty="0">
                <a:solidFill>
                  <a:srgbClr val="795635"/>
                </a:solidFill>
                <a:latin typeface="TDTD고딕 Bold"/>
                <a:ea typeface="맑은 고딕"/>
              </a:rPr>
              <a:t>음식점 추천 기술 개발 </a:t>
            </a:r>
            <a:endParaRPr lang="en-US" sz="5400">
              <a:solidFill>
                <a:srgbClr val="795635"/>
              </a:solidFill>
              <a:latin typeface="TDTD고딕 Bold"/>
              <a:ea typeface="TDTD고딕 Bold"/>
            </a:endParaRPr>
          </a:p>
        </p:txBody>
      </p:sp>
      <p:sp>
        <p:nvSpPr>
          <p:cNvPr id="10" name="TextBox 10"/>
          <p:cNvSpPr txBox="1"/>
          <p:nvPr/>
        </p:nvSpPr>
        <p:spPr>
          <a:xfrm>
            <a:off x="14554200" y="8115300"/>
            <a:ext cx="3313526" cy="1970411"/>
          </a:xfrm>
          <a:prstGeom prst="rect">
            <a:avLst/>
          </a:prstGeom>
        </p:spPr>
        <p:txBody>
          <a:bodyPr lIns="0" tIns="0" rIns="0" bIns="0" rtlCol="0" anchor="t">
            <a:spAutoFit/>
          </a:bodyPr>
          <a:lstStyle/>
          <a:p>
            <a:pPr algn="ctr">
              <a:lnSpc>
                <a:spcPts val="3926"/>
              </a:lnSpc>
            </a:pPr>
            <a:r>
              <a:rPr lang="en-US" sz="2804">
                <a:solidFill>
                  <a:srgbClr val="795635"/>
                </a:solidFill>
                <a:ea typeface="TDTD고딕 Bold"/>
              </a:rPr>
              <a:t>1724386 </a:t>
            </a:r>
            <a:r>
              <a:rPr lang="ko-KR" altLang="en-US" sz="2804">
                <a:solidFill>
                  <a:srgbClr val="795635"/>
                </a:solidFill>
                <a:ea typeface="TDTD고딕 Bold"/>
              </a:rPr>
              <a:t>장진규</a:t>
            </a:r>
            <a:endParaRPr lang="en-US" altLang="ko-KR" sz="2804">
              <a:solidFill>
                <a:srgbClr val="795635"/>
              </a:solidFill>
              <a:ea typeface="TDTD고딕 Bold"/>
            </a:endParaRPr>
          </a:p>
          <a:p>
            <a:pPr algn="ctr">
              <a:lnSpc>
                <a:spcPts val="3926"/>
              </a:lnSpc>
            </a:pPr>
            <a:r>
              <a:rPr lang="en-US" sz="2804">
                <a:solidFill>
                  <a:srgbClr val="795635"/>
                </a:solidFill>
                <a:ea typeface="TDTD고딕 Bold"/>
              </a:rPr>
              <a:t>1923729 </a:t>
            </a:r>
            <a:r>
              <a:rPr lang="ko-KR" altLang="en-US" sz="2804">
                <a:solidFill>
                  <a:srgbClr val="795635"/>
                </a:solidFill>
                <a:ea typeface="TDTD고딕 Bold"/>
              </a:rPr>
              <a:t>김재영</a:t>
            </a:r>
            <a:endParaRPr lang="en-US" altLang="ko-KR" sz="2804">
              <a:solidFill>
                <a:srgbClr val="795635"/>
              </a:solidFill>
              <a:ea typeface="TDTD고딕 Bold"/>
            </a:endParaRPr>
          </a:p>
          <a:p>
            <a:pPr algn="ctr">
              <a:lnSpc>
                <a:spcPts val="3926"/>
              </a:lnSpc>
            </a:pPr>
            <a:r>
              <a:rPr lang="en-US" sz="2804">
                <a:solidFill>
                  <a:srgbClr val="795635"/>
                </a:solidFill>
                <a:ea typeface="TDTD고딕 Bold"/>
              </a:rPr>
              <a:t>1923941 </a:t>
            </a:r>
            <a:r>
              <a:rPr lang="ko-KR" altLang="en-US" sz="2804" err="1">
                <a:solidFill>
                  <a:srgbClr val="795635"/>
                </a:solidFill>
                <a:ea typeface="TDTD고딕 Bold"/>
              </a:rPr>
              <a:t>배준수</a:t>
            </a:r>
            <a:endParaRPr lang="en-US" altLang="ko-KR" sz="2804">
              <a:solidFill>
                <a:srgbClr val="795635"/>
              </a:solidFill>
              <a:ea typeface="TDTD고딕 Bold"/>
            </a:endParaRPr>
          </a:p>
          <a:p>
            <a:pPr algn="ctr">
              <a:lnSpc>
                <a:spcPts val="3926"/>
              </a:lnSpc>
            </a:pPr>
            <a:r>
              <a:rPr lang="en-US" sz="2804">
                <a:solidFill>
                  <a:srgbClr val="795635"/>
                </a:solidFill>
                <a:ea typeface="TDTD고딕 Bold"/>
              </a:rPr>
              <a:t>2024494 </a:t>
            </a:r>
            <a:r>
              <a:rPr lang="ko-KR" altLang="en-US" sz="2804">
                <a:solidFill>
                  <a:srgbClr val="795635"/>
                </a:solidFill>
                <a:ea typeface="TDTD고딕 Bold"/>
              </a:rPr>
              <a:t>조민서</a:t>
            </a:r>
            <a:endParaRPr lang="en-US" sz="2804">
              <a:solidFill>
                <a:srgbClr val="795635"/>
              </a:solidFill>
              <a:ea typeface="TDTD고딕 Bold"/>
            </a:endParaRPr>
          </a:p>
        </p:txBody>
      </p:sp>
      <p:sp>
        <p:nvSpPr>
          <p:cNvPr id="11" name="AutoShape 11"/>
          <p:cNvSpPr/>
          <p:nvPr/>
        </p:nvSpPr>
        <p:spPr>
          <a:xfrm flipV="1">
            <a:off x="9153525" y="5911597"/>
            <a:ext cx="0" cy="1898369"/>
          </a:xfrm>
          <a:prstGeom prst="line">
            <a:avLst/>
          </a:prstGeom>
          <a:ln w="19050" cap="flat">
            <a:solidFill>
              <a:srgbClr val="AB8A66"/>
            </a:solidFill>
            <a:prstDash val="solid"/>
            <a:headEnd type="none" w="sm" len="sm"/>
            <a:tailEnd type="none" w="sm" len="sm"/>
          </a:ln>
        </p:spPr>
        <p:txBody>
          <a:bodyPr/>
          <a:lstStyle/>
          <a:p>
            <a:endParaRPr lang="ko-KR" altLang="en-US"/>
          </a:p>
        </p:txBody>
      </p:sp>
      <p:grpSp>
        <p:nvGrpSpPr>
          <p:cNvPr id="16" name="그룹 15">
            <a:extLst>
              <a:ext uri="{FF2B5EF4-FFF2-40B4-BE49-F238E27FC236}">
                <a16:creationId xmlns:a16="http://schemas.microsoft.com/office/drawing/2014/main" id="{0D820D00-CCC5-D54E-FC25-2D36920A970E}"/>
              </a:ext>
            </a:extLst>
          </p:cNvPr>
          <p:cNvGrpSpPr/>
          <p:nvPr/>
        </p:nvGrpSpPr>
        <p:grpSpPr>
          <a:xfrm>
            <a:off x="7304259" y="7851540"/>
            <a:ext cx="3698532" cy="849085"/>
            <a:chOff x="7315200" y="6960881"/>
            <a:chExt cx="2386913" cy="849085"/>
          </a:xfrm>
        </p:grpSpPr>
        <p:grpSp>
          <p:nvGrpSpPr>
            <p:cNvPr id="12" name="Group 16">
              <a:extLst>
                <a:ext uri="{FF2B5EF4-FFF2-40B4-BE49-F238E27FC236}">
                  <a16:creationId xmlns:a16="http://schemas.microsoft.com/office/drawing/2014/main" id="{3F8A4E9B-3890-D3EB-B9AD-D23C7668D988}"/>
                </a:ext>
              </a:extLst>
            </p:cNvPr>
            <p:cNvGrpSpPr/>
            <p:nvPr/>
          </p:nvGrpSpPr>
          <p:grpSpPr>
            <a:xfrm>
              <a:off x="7315200" y="6960881"/>
              <a:ext cx="2386913" cy="849085"/>
              <a:chOff x="0" y="0"/>
              <a:chExt cx="1602004" cy="569873"/>
            </a:xfrm>
          </p:grpSpPr>
          <p:sp>
            <p:nvSpPr>
              <p:cNvPr id="13" name="Freeform 17">
                <a:extLst>
                  <a:ext uri="{FF2B5EF4-FFF2-40B4-BE49-F238E27FC236}">
                    <a16:creationId xmlns:a16="http://schemas.microsoft.com/office/drawing/2014/main" id="{823F4107-28DE-8489-3D3A-C8868D10DCCE}"/>
                  </a:ext>
                </a:extLst>
              </p:cNvPr>
              <p:cNvSpPr/>
              <p:nvPr/>
            </p:nvSpPr>
            <p:spPr>
              <a:xfrm>
                <a:off x="0" y="0"/>
                <a:ext cx="1602004" cy="569873"/>
              </a:xfrm>
              <a:custGeom>
                <a:avLst/>
                <a:gdLst/>
                <a:ahLst/>
                <a:cxnLst/>
                <a:rect l="l" t="t" r="r" b="b"/>
                <a:pathLst>
                  <a:path w="1602004" h="569873">
                    <a:moveTo>
                      <a:pt x="801002" y="0"/>
                    </a:moveTo>
                    <a:cubicBezTo>
                      <a:pt x="358621" y="0"/>
                      <a:pt x="0" y="127570"/>
                      <a:pt x="0" y="284937"/>
                    </a:cubicBezTo>
                    <a:cubicBezTo>
                      <a:pt x="0" y="442303"/>
                      <a:pt x="358621" y="569873"/>
                      <a:pt x="801002" y="569873"/>
                    </a:cubicBezTo>
                    <a:cubicBezTo>
                      <a:pt x="1243383" y="569873"/>
                      <a:pt x="1602004" y="442303"/>
                      <a:pt x="1602004" y="284937"/>
                    </a:cubicBezTo>
                    <a:cubicBezTo>
                      <a:pt x="1602004" y="127570"/>
                      <a:pt x="1243383" y="0"/>
                      <a:pt x="801002" y="0"/>
                    </a:cubicBezTo>
                    <a:close/>
                  </a:path>
                </a:pathLst>
              </a:custGeom>
              <a:solidFill>
                <a:srgbClr val="000000">
                  <a:alpha val="0"/>
                </a:srgbClr>
              </a:solidFill>
              <a:ln w="19050" cap="sq">
                <a:solidFill>
                  <a:srgbClr val="AB8A66"/>
                </a:solidFill>
                <a:prstDash val="solid"/>
                <a:miter/>
              </a:ln>
            </p:spPr>
            <p:txBody>
              <a:bodyPr/>
              <a:lstStyle/>
              <a:p>
                <a:endParaRPr lang="ko-KR" altLang="en-US"/>
              </a:p>
            </p:txBody>
          </p:sp>
          <p:sp>
            <p:nvSpPr>
              <p:cNvPr id="14" name="TextBox 18">
                <a:extLst>
                  <a:ext uri="{FF2B5EF4-FFF2-40B4-BE49-F238E27FC236}">
                    <a16:creationId xmlns:a16="http://schemas.microsoft.com/office/drawing/2014/main" id="{D497698A-EE94-62CF-703E-71700D173559}"/>
                  </a:ext>
                </a:extLst>
              </p:cNvPr>
              <p:cNvSpPr txBox="1"/>
              <p:nvPr/>
            </p:nvSpPr>
            <p:spPr>
              <a:xfrm>
                <a:off x="150188" y="5801"/>
                <a:ext cx="1301628" cy="510647"/>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9">
              <a:extLst>
                <a:ext uri="{FF2B5EF4-FFF2-40B4-BE49-F238E27FC236}">
                  <a16:creationId xmlns:a16="http://schemas.microsoft.com/office/drawing/2014/main" id="{4CAE811C-DD68-9D15-528E-F0778D5FC981}"/>
                </a:ext>
              </a:extLst>
            </p:cNvPr>
            <p:cNvSpPr txBox="1"/>
            <p:nvPr/>
          </p:nvSpPr>
          <p:spPr>
            <a:xfrm>
              <a:off x="7550776" y="7140052"/>
              <a:ext cx="1939367" cy="473143"/>
            </a:xfrm>
            <a:prstGeom prst="rect">
              <a:avLst/>
            </a:prstGeom>
          </p:spPr>
          <p:txBody>
            <a:bodyPr wrap="square" lIns="0" tIns="0" rIns="0" bIns="0" rtlCol="0" anchor="t">
              <a:spAutoFit/>
            </a:bodyPr>
            <a:lstStyle/>
            <a:p>
              <a:pPr algn="ctr">
                <a:lnSpc>
                  <a:spcPts val="3926"/>
                </a:lnSpc>
              </a:pPr>
              <a:r>
                <a:rPr lang="en-US" sz="2804">
                  <a:solidFill>
                    <a:srgbClr val="795635"/>
                  </a:solidFill>
                  <a:latin typeface="TDTD고딕 Bold"/>
                  <a:ea typeface="TDTD고딕 Bold"/>
                </a:rPr>
                <a:t>2024.04.22 </a:t>
              </a:r>
              <a:r>
                <a:rPr lang="ko-KR" altLang="en-US" sz="2804">
                  <a:solidFill>
                    <a:srgbClr val="795635"/>
                  </a:solidFill>
                  <a:latin typeface="TDTD고딕 Bold"/>
                  <a:ea typeface="TDTD고딕 Bold"/>
                </a:rPr>
                <a:t>발표</a:t>
              </a:r>
              <a:endParaRPr lang="en-US" sz="2804">
                <a:solidFill>
                  <a:srgbClr val="795635"/>
                </a:solidFill>
                <a:latin typeface="TDTD고딕 Bold"/>
                <a:ea typeface="TDTD고딕 Bold"/>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6DFCC"/>
        </a:solidFill>
        <a:effectLst/>
      </p:bgPr>
    </p:bg>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C3B1BA1F-2537-ACAA-238F-C0956A53DE5E}"/>
              </a:ext>
            </a:extLst>
          </p:cNvPr>
          <p:cNvGrpSpPr/>
          <p:nvPr/>
        </p:nvGrpSpPr>
        <p:grpSpPr>
          <a:xfrm>
            <a:off x="170174" y="2714794"/>
            <a:ext cx="17947655" cy="7186217"/>
            <a:chOff x="1066469" y="2638594"/>
            <a:chExt cx="9789804" cy="7186217"/>
          </a:xfrm>
        </p:grpSpPr>
        <p:sp>
          <p:nvSpPr>
            <p:cNvPr id="3" name="Freeform 3"/>
            <p:cNvSpPr/>
            <p:nvPr/>
          </p:nvSpPr>
          <p:spPr>
            <a:xfrm>
              <a:off x="1066469" y="2638594"/>
              <a:ext cx="9789804" cy="7186217"/>
            </a:xfrm>
            <a:custGeom>
              <a:avLst/>
              <a:gdLst/>
              <a:ahLst/>
              <a:cxnLst/>
              <a:rect l="l" t="t" r="r" b="b"/>
              <a:pathLst>
                <a:path w="73105357" h="53663071">
                  <a:moveTo>
                    <a:pt x="0" y="0"/>
                  </a:moveTo>
                  <a:lnTo>
                    <a:pt x="73105357" y="0"/>
                  </a:lnTo>
                  <a:lnTo>
                    <a:pt x="73105357" y="53663071"/>
                  </a:lnTo>
                  <a:lnTo>
                    <a:pt x="0" y="53663071"/>
                  </a:lnTo>
                  <a:lnTo>
                    <a:pt x="0" y="0"/>
                  </a:lnTo>
                  <a:close/>
                </a:path>
              </a:pathLst>
            </a:custGeom>
            <a:solidFill>
              <a:srgbClr val="FFF5ED"/>
            </a:solidFill>
            <a:ln w="28575">
              <a:solidFill>
                <a:schemeClr val="tx1"/>
              </a:solidFill>
            </a:ln>
          </p:spPr>
          <p:txBody>
            <a:bodyPr/>
            <a:lstStyle/>
            <a:p>
              <a:endParaRPr lang="ko-KR" altLang="en-US"/>
            </a:p>
          </p:txBody>
        </p:sp>
        <p:sp>
          <p:nvSpPr>
            <p:cNvPr id="7" name="TextBox 7"/>
            <p:cNvSpPr txBox="1"/>
            <p:nvPr/>
          </p:nvSpPr>
          <p:spPr>
            <a:xfrm>
              <a:off x="1198705" y="3251580"/>
              <a:ext cx="9525331" cy="5178918"/>
            </a:xfrm>
            <a:prstGeom prst="rect">
              <a:avLst/>
            </a:prstGeom>
          </p:spPr>
          <p:txBody>
            <a:bodyPr lIns="0" tIns="0" rIns="0" bIns="0" rtlCol="0" anchor="t">
              <a:spAutoFit/>
            </a:bodyPr>
            <a:lstStyle/>
            <a:p>
              <a:pPr>
                <a:lnSpc>
                  <a:spcPts val="8319"/>
                </a:lnSpc>
                <a:spcBef>
                  <a:spcPct val="0"/>
                </a:spcBef>
              </a:pPr>
              <a:endParaRPr lang="en-US" sz="4400">
                <a:solidFill>
                  <a:srgbClr val="000000"/>
                </a:solidFill>
                <a:latin typeface="+mn-ea"/>
              </a:endParaRPr>
            </a:p>
            <a:p>
              <a:pPr marL="1143000" indent="-1143000">
                <a:lnSpc>
                  <a:spcPts val="8319"/>
                </a:lnSpc>
                <a:spcBef>
                  <a:spcPct val="0"/>
                </a:spcBef>
                <a:buFontTx/>
                <a:buAutoNum type="arabicPeriod"/>
              </a:pPr>
              <a:r>
                <a:rPr lang="ko-KR" altLang="ko-KR" sz="4400" dirty="0" err="1">
                  <a:solidFill>
                    <a:srgbClr val="000000"/>
                  </a:solidFill>
                  <a:latin typeface="Malgun Gothic"/>
                  <a:ea typeface="Malgun Gothic"/>
                </a:rPr>
                <a:t>Buffalo</a:t>
              </a:r>
              <a:r>
                <a:rPr lang="ko-KR" altLang="ko-KR" sz="4400" dirty="0">
                  <a:solidFill>
                    <a:srgbClr val="000000"/>
                  </a:solidFill>
                  <a:latin typeface="Malgun Gothic"/>
                  <a:ea typeface="Malgun Gothic"/>
                </a:rPr>
                <a:t> 라이브러리를</a:t>
              </a:r>
              <a:r>
                <a:rPr lang="en-US" altLang="ko-KR" sz="4400" dirty="0">
                  <a:solidFill>
                    <a:srgbClr val="000000"/>
                  </a:solidFill>
                  <a:latin typeface="Malgun Gothic"/>
                  <a:ea typeface="Malgun Gothic"/>
                </a:rPr>
                <a:t> </a:t>
              </a:r>
              <a:r>
                <a:rPr lang="en-US" altLang="ko-KR" sz="4400" dirty="0" err="1">
                  <a:solidFill>
                    <a:srgbClr val="000000"/>
                  </a:solidFill>
                  <a:latin typeface="Malgun Gothic"/>
                  <a:ea typeface="Malgun Gothic"/>
                </a:rPr>
                <a:t>통한</a:t>
              </a:r>
              <a:r>
                <a:rPr lang="en-US" altLang="ko-KR" sz="4400" dirty="0">
                  <a:solidFill>
                    <a:srgbClr val="000000"/>
                  </a:solidFill>
                  <a:latin typeface="Malgun Gothic"/>
                  <a:ea typeface="Malgun Gothic"/>
                </a:rPr>
                <a:t> BPR-MF </a:t>
              </a:r>
              <a:r>
                <a:rPr lang="en-US" altLang="ko-KR" sz="4400" dirty="0" err="1">
                  <a:solidFill>
                    <a:srgbClr val="000000"/>
                  </a:solidFill>
                  <a:latin typeface="Malgun Gothic"/>
                  <a:ea typeface="Malgun Gothic"/>
                </a:rPr>
                <a:t>추천</a:t>
              </a:r>
              <a:r>
                <a:rPr lang="en-US" altLang="ko-KR" sz="4400" dirty="0">
                  <a:solidFill>
                    <a:srgbClr val="000000"/>
                  </a:solidFill>
                  <a:latin typeface="Malgun Gothic"/>
                  <a:ea typeface="Malgun Gothic"/>
                </a:rPr>
                <a:t> </a:t>
              </a:r>
              <a:r>
                <a:rPr lang="en-US" altLang="ko-KR" sz="4400" dirty="0" err="1">
                  <a:solidFill>
                    <a:srgbClr val="000000"/>
                  </a:solidFill>
                  <a:latin typeface="Malgun Gothic"/>
                  <a:ea typeface="Malgun Gothic"/>
                </a:rPr>
                <a:t>모델</a:t>
              </a:r>
              <a:r>
                <a:rPr lang="en-US" altLang="ko-KR" sz="4400" dirty="0">
                  <a:solidFill>
                    <a:srgbClr val="000000"/>
                  </a:solidFill>
                  <a:latin typeface="Malgun Gothic"/>
                  <a:ea typeface="Malgun Gothic"/>
                </a:rPr>
                <a:t> </a:t>
              </a:r>
              <a:r>
                <a:rPr lang="en-US" altLang="ko-KR" sz="4400" dirty="0" err="1">
                  <a:solidFill>
                    <a:srgbClr val="000000"/>
                  </a:solidFill>
                  <a:latin typeface="Malgun Gothic"/>
                  <a:ea typeface="Malgun Gothic"/>
                </a:rPr>
                <a:t>생성</a:t>
              </a:r>
              <a:endParaRPr lang="en-US" altLang="ko-KR" sz="4400" dirty="0">
                <a:solidFill>
                  <a:srgbClr val="000000"/>
                </a:solidFill>
                <a:latin typeface="Malgun Gothic"/>
                <a:ea typeface="Malgun Gothic"/>
              </a:endParaRPr>
            </a:p>
            <a:p>
              <a:pPr marL="1143000" indent="-1143000">
                <a:lnSpc>
                  <a:spcPts val="8319"/>
                </a:lnSpc>
                <a:spcBef>
                  <a:spcPct val="0"/>
                </a:spcBef>
                <a:buFontTx/>
                <a:buAutoNum type="arabicPeriod"/>
              </a:pPr>
              <a:r>
                <a:rPr lang="en-US" sz="4400" dirty="0">
                  <a:solidFill>
                    <a:srgbClr val="000000"/>
                  </a:solidFill>
                  <a:latin typeface="+mn-ea"/>
                </a:rPr>
                <a:t>MF</a:t>
              </a:r>
              <a:r>
                <a:rPr lang="ko-KR" altLang="en-US" sz="4400" dirty="0">
                  <a:solidFill>
                    <a:srgbClr val="000000"/>
                  </a:solidFill>
                  <a:ea typeface="맑은 고딕"/>
                </a:rPr>
                <a:t>모델</a:t>
              </a:r>
              <a:r>
                <a:rPr lang="en-US" sz="4400" dirty="0">
                  <a:solidFill>
                    <a:srgbClr val="000000"/>
                  </a:solidFill>
                </a:rPr>
                <a:t> </a:t>
              </a:r>
              <a:r>
                <a:rPr lang="ko-KR" altLang="en-US" sz="4400" dirty="0">
                  <a:solidFill>
                    <a:srgbClr val="000000"/>
                  </a:solidFill>
                  <a:ea typeface="맑은 고딕"/>
                </a:rPr>
                <a:t>구현 점검</a:t>
              </a:r>
              <a:endParaRPr lang="en-US" altLang="ko-KR" sz="4400" dirty="0">
                <a:solidFill>
                  <a:srgbClr val="000000"/>
                </a:solidFill>
                <a:latin typeface="맑은 고딕"/>
                <a:ea typeface="맑은 고딕"/>
              </a:endParaRPr>
            </a:p>
            <a:p>
              <a:pPr marL="1143000" indent="-1143000">
                <a:lnSpc>
                  <a:spcPts val="8319"/>
                </a:lnSpc>
                <a:spcBef>
                  <a:spcPct val="0"/>
                </a:spcBef>
                <a:buAutoNum type="arabicPeriod"/>
              </a:pPr>
              <a:r>
                <a:rPr lang="en-US" altLang="ko-KR" sz="4400" dirty="0">
                  <a:solidFill>
                    <a:srgbClr val="000000"/>
                  </a:solidFill>
                  <a:latin typeface="Malgun Gothic"/>
                  <a:ea typeface="+mn-lt"/>
                </a:rPr>
                <a:t>MF</a:t>
              </a:r>
              <a:r>
                <a:rPr lang="ko-KR" sz="4400" dirty="0">
                  <a:solidFill>
                    <a:srgbClr val="000000"/>
                  </a:solidFill>
                  <a:ea typeface="맑은 고딕"/>
                </a:rPr>
                <a:t>모델</a:t>
              </a:r>
              <a:r>
                <a:rPr lang="ko-KR" altLang="en-US" sz="4400" dirty="0">
                  <a:solidFill>
                    <a:srgbClr val="000000"/>
                  </a:solidFill>
                  <a:ea typeface="맑은 고딕"/>
                </a:rPr>
                <a:t> 한계점</a:t>
              </a:r>
              <a:endParaRPr lang="en-US" altLang="ko-KR" sz="4400" u="none" dirty="0">
                <a:solidFill>
                  <a:srgbClr val="000000"/>
                </a:solidFill>
                <a:latin typeface="맑은 고딕"/>
                <a:ea typeface="맑은 고딕"/>
              </a:endParaRPr>
            </a:p>
            <a:p>
              <a:pPr marL="1143000" indent="-1143000">
                <a:lnSpc>
                  <a:spcPts val="8319"/>
                </a:lnSpc>
                <a:spcBef>
                  <a:spcPct val="0"/>
                </a:spcBef>
                <a:buAutoNum type="arabicPeriod"/>
              </a:pPr>
              <a:r>
                <a:rPr lang="ko-KR" altLang="en-US" sz="4400" dirty="0">
                  <a:latin typeface="맑은 고딕"/>
                  <a:ea typeface="맑은 고딕"/>
                  <a:cs typeface="Calibri"/>
                </a:rPr>
                <a:t>개인화 POI 선정</a:t>
              </a:r>
            </a:p>
          </p:txBody>
        </p:sp>
        <p:sp>
          <p:nvSpPr>
            <p:cNvPr id="19" name="TextBox 7">
              <a:extLst>
                <a:ext uri="{FF2B5EF4-FFF2-40B4-BE49-F238E27FC236}">
                  <a16:creationId xmlns:a16="http://schemas.microsoft.com/office/drawing/2014/main" id="{1091DC39-3034-C044-82B1-335B3FDBD202}"/>
                </a:ext>
              </a:extLst>
            </p:cNvPr>
            <p:cNvSpPr txBox="1"/>
            <p:nvPr/>
          </p:nvSpPr>
          <p:spPr>
            <a:xfrm>
              <a:off x="1198705" y="2788427"/>
              <a:ext cx="9525331" cy="938398"/>
            </a:xfrm>
            <a:prstGeom prst="rect">
              <a:avLst/>
            </a:prstGeom>
          </p:spPr>
          <p:txBody>
            <a:bodyPr lIns="0" tIns="0" rIns="0" bIns="0" rtlCol="0" anchor="t">
              <a:spAutoFit/>
            </a:bodyPr>
            <a:lstStyle/>
            <a:p>
              <a:pPr algn="ctr">
                <a:lnSpc>
                  <a:spcPts val="8319"/>
                </a:lnSpc>
                <a:spcBef>
                  <a:spcPct val="0"/>
                </a:spcBef>
              </a:pPr>
              <a:r>
                <a:rPr lang="en-US" altLang="ko-KR" sz="4800" b="1" u="none">
                  <a:solidFill>
                    <a:srgbClr val="000000"/>
                  </a:solidFill>
                  <a:latin typeface="맑은 고딕"/>
                  <a:ea typeface="맑은 고딕"/>
                </a:rPr>
                <a:t>#</a:t>
              </a:r>
              <a:r>
                <a:rPr lang="en-US" altLang="ko-KR" sz="4800" b="1">
                  <a:solidFill>
                    <a:srgbClr val="000000"/>
                  </a:solidFill>
                  <a:latin typeface="맑은 고딕"/>
                  <a:ea typeface="맑은 고딕"/>
                </a:rPr>
                <a:t>초기 </a:t>
              </a:r>
              <a:r>
                <a:rPr lang="en-US" altLang="ko-KR" sz="4800" b="1" err="1">
                  <a:solidFill>
                    <a:srgbClr val="000000"/>
                  </a:solidFill>
                  <a:latin typeface="맑은 고딕"/>
                  <a:ea typeface="맑은 고딕"/>
                </a:rPr>
                <a:t>개발</a:t>
              </a:r>
              <a:r>
                <a:rPr lang="en-US" altLang="ko-KR" sz="4800" b="1">
                  <a:solidFill>
                    <a:srgbClr val="000000"/>
                  </a:solidFill>
                  <a:latin typeface="맑은 고딕"/>
                  <a:ea typeface="맑은 고딕"/>
                </a:rPr>
                <a:t> </a:t>
              </a:r>
              <a:r>
                <a:rPr lang="en-US" altLang="ko-KR" sz="4800" b="1" err="1">
                  <a:solidFill>
                    <a:srgbClr val="000000"/>
                  </a:solidFill>
                  <a:latin typeface="맑은 고딕"/>
                  <a:ea typeface="맑은 고딕"/>
                </a:rPr>
                <a:t>현황</a:t>
              </a:r>
              <a:endParaRPr lang="en-US" sz="4800" b="1" u="none" err="1">
                <a:solidFill>
                  <a:srgbClr val="000000"/>
                </a:solidFill>
                <a:latin typeface="+mj-ea"/>
                <a:ea typeface="+mj-ea"/>
              </a:endParaRPr>
            </a:p>
          </p:txBody>
        </p:sp>
      </p:grpSp>
      <p:sp>
        <p:nvSpPr>
          <p:cNvPr id="5" name="Freeform 3">
            <a:extLst>
              <a:ext uri="{FF2B5EF4-FFF2-40B4-BE49-F238E27FC236}">
                <a16:creationId xmlns:a16="http://schemas.microsoft.com/office/drawing/2014/main" id="{1E2BAC1F-1AA4-1D10-402A-D7E9C9C3D224}"/>
              </a:ext>
            </a:extLst>
          </p:cNvPr>
          <p:cNvSpPr/>
          <p:nvPr/>
        </p:nvSpPr>
        <p:spPr>
          <a:xfrm>
            <a:off x="152400" y="209916"/>
            <a:ext cx="17947655" cy="2246681"/>
          </a:xfrm>
          <a:custGeom>
            <a:avLst/>
            <a:gdLst/>
            <a:ahLst/>
            <a:cxnLst/>
            <a:rect l="l" t="t" r="r" b="b"/>
            <a:pathLst>
              <a:path w="73105357" h="53663071">
                <a:moveTo>
                  <a:pt x="0" y="0"/>
                </a:moveTo>
                <a:lnTo>
                  <a:pt x="73105357" y="0"/>
                </a:lnTo>
                <a:lnTo>
                  <a:pt x="73105357" y="53663071"/>
                </a:lnTo>
                <a:lnTo>
                  <a:pt x="0" y="53663071"/>
                </a:lnTo>
                <a:lnTo>
                  <a:pt x="0" y="0"/>
                </a:lnTo>
                <a:close/>
              </a:path>
            </a:pathLst>
          </a:custGeom>
          <a:solidFill>
            <a:srgbClr val="FDFCFA"/>
          </a:solidFill>
        </p:spPr>
        <p:txBody>
          <a:bodyPr/>
          <a:lstStyle/>
          <a:p>
            <a:endParaRPr lang="ko-KR" altLang="en-US"/>
          </a:p>
        </p:txBody>
      </p:sp>
      <p:pic>
        <p:nvPicPr>
          <p:cNvPr id="8" name="그림 7" descr="텍스트, 폰트, 그래픽, 그래픽 디자인이(가) 표시된 사진&#10;&#10;자동 생성된 설명">
            <a:extLst>
              <a:ext uri="{FF2B5EF4-FFF2-40B4-BE49-F238E27FC236}">
                <a16:creationId xmlns:a16="http://schemas.microsoft.com/office/drawing/2014/main" id="{93A022BD-60B8-9A96-FDCD-0054512C1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688" y="216768"/>
            <a:ext cx="8621078" cy="2242882"/>
          </a:xfrm>
          <a:prstGeom prst="rect">
            <a:avLst/>
          </a:prstGeom>
          <a:solidFill>
            <a:schemeClr val="bg1"/>
          </a:solidFill>
        </p:spPr>
      </p:pic>
    </p:spTree>
    <p:extLst>
      <p:ext uri="{BB962C8B-B14F-4D97-AF65-F5344CB8AC3E}">
        <p14:creationId xmlns:p14="http://schemas.microsoft.com/office/powerpoint/2010/main" val="2861233245"/>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8E4447-E522-E1D8-097A-3E365BB95AB2}"/>
              </a:ext>
            </a:extLst>
          </p:cNvPr>
          <p:cNvSpPr txBox="1"/>
          <p:nvPr/>
        </p:nvSpPr>
        <p:spPr>
          <a:xfrm>
            <a:off x="276523" y="331660"/>
            <a:ext cx="11302335" cy="584775"/>
          </a:xfrm>
          <a:prstGeom prst="rect">
            <a:avLst/>
          </a:prstGeom>
          <a:noFill/>
        </p:spPr>
        <p:txBody>
          <a:bodyPr wrap="square" lIns="91440" tIns="45720" rIns="91440" bIns="45720" rtlCol="0" anchor="t">
            <a:spAutoFit/>
          </a:bodyPr>
          <a:lstStyle/>
          <a:p>
            <a:r>
              <a:rPr lang="en-US" altLang="ko-KR" sz="3200" b="1" dirty="0">
                <a:solidFill>
                  <a:srgbClr val="000000"/>
                </a:solidFill>
                <a:latin typeface="맑은 고딕"/>
                <a:ea typeface="맑은 고딕"/>
              </a:rPr>
              <a:t>1</a:t>
            </a:r>
            <a:r>
              <a:rPr lang="en-US" altLang="ko-KR" sz="3200" b="1" u="none" dirty="0">
                <a:solidFill>
                  <a:srgbClr val="000000"/>
                </a:solidFill>
                <a:latin typeface="맑은 고딕"/>
                <a:ea typeface="맑은 고딕"/>
              </a:rPr>
              <a:t>. </a:t>
            </a:r>
            <a:r>
              <a:rPr lang="en-US" altLang="ko-KR" sz="3200" b="1" dirty="0">
                <a:solidFill>
                  <a:srgbClr val="000000"/>
                </a:solidFill>
                <a:latin typeface="맑은 고딕"/>
                <a:ea typeface="맑은 고딕"/>
              </a:rPr>
              <a:t>Buffalo </a:t>
            </a:r>
            <a:r>
              <a:rPr lang="en-US" altLang="ko-KR" sz="3200" b="1" dirty="0" err="1">
                <a:solidFill>
                  <a:srgbClr val="000000"/>
                </a:solidFill>
                <a:latin typeface="맑은 고딕"/>
                <a:ea typeface="맑은 고딕"/>
              </a:rPr>
              <a:t>라이브러리를</a:t>
            </a:r>
            <a:r>
              <a:rPr lang="en-US" altLang="ko-KR" sz="3200" b="1" dirty="0">
                <a:solidFill>
                  <a:srgbClr val="000000"/>
                </a:solidFill>
                <a:latin typeface="맑은 고딕"/>
                <a:ea typeface="맑은 고딕"/>
              </a:rPr>
              <a:t> </a:t>
            </a:r>
            <a:r>
              <a:rPr lang="en-US" altLang="ko-KR" sz="3200" b="1" dirty="0" err="1">
                <a:solidFill>
                  <a:srgbClr val="000000"/>
                </a:solidFill>
                <a:latin typeface="맑은 고딕"/>
                <a:ea typeface="맑은 고딕"/>
              </a:rPr>
              <a:t>통한</a:t>
            </a:r>
            <a:r>
              <a:rPr lang="en-US" altLang="ko-KR" sz="3200" b="1" dirty="0">
                <a:solidFill>
                  <a:srgbClr val="000000"/>
                </a:solidFill>
                <a:latin typeface="맑은 고딕"/>
                <a:ea typeface="맑은 고딕"/>
              </a:rPr>
              <a:t> </a:t>
            </a:r>
            <a:r>
              <a:rPr lang="en-US" altLang="ko-KR" sz="3200" b="1" dirty="0" err="1">
                <a:solidFill>
                  <a:srgbClr val="000000"/>
                </a:solidFill>
                <a:latin typeface="맑은 고딕"/>
                <a:ea typeface="맑은 고딕"/>
              </a:rPr>
              <a:t>샘플</a:t>
            </a:r>
            <a:r>
              <a:rPr lang="en-US" altLang="ko-KR" sz="3200" b="1" dirty="0">
                <a:solidFill>
                  <a:srgbClr val="000000"/>
                </a:solidFill>
                <a:latin typeface="맑은 고딕"/>
                <a:ea typeface="맑은 고딕"/>
              </a:rPr>
              <a:t> BPR-MF </a:t>
            </a:r>
            <a:r>
              <a:rPr lang="en-US" altLang="ko-KR" sz="3200" b="1" dirty="0" err="1">
                <a:solidFill>
                  <a:srgbClr val="000000"/>
                </a:solidFill>
                <a:latin typeface="맑은 고딕"/>
                <a:ea typeface="맑은 고딕"/>
              </a:rPr>
              <a:t>추천</a:t>
            </a:r>
            <a:r>
              <a:rPr lang="en-US" altLang="ko-KR" sz="3200" b="1" dirty="0">
                <a:solidFill>
                  <a:srgbClr val="000000"/>
                </a:solidFill>
                <a:latin typeface="맑은 고딕"/>
                <a:ea typeface="맑은 고딕"/>
              </a:rPr>
              <a:t> </a:t>
            </a:r>
            <a:r>
              <a:rPr lang="en-US" altLang="ko-KR" sz="3200" b="1" dirty="0" err="1">
                <a:solidFill>
                  <a:srgbClr val="000000"/>
                </a:solidFill>
                <a:latin typeface="맑은 고딕"/>
                <a:ea typeface="맑은 고딕"/>
              </a:rPr>
              <a:t>모델</a:t>
            </a:r>
            <a:r>
              <a:rPr lang="en-US" altLang="ko-KR" sz="3200" b="1" dirty="0">
                <a:solidFill>
                  <a:srgbClr val="000000"/>
                </a:solidFill>
                <a:latin typeface="맑은 고딕"/>
                <a:ea typeface="맑은 고딕"/>
              </a:rPr>
              <a:t> </a:t>
            </a:r>
            <a:r>
              <a:rPr lang="en-US" altLang="ko-KR" sz="3200" b="1" dirty="0" err="1">
                <a:solidFill>
                  <a:srgbClr val="000000"/>
                </a:solidFill>
                <a:latin typeface="맑은 고딕"/>
                <a:ea typeface="맑은 고딕"/>
              </a:rPr>
              <a:t>생성</a:t>
            </a:r>
            <a:endParaRPr lang="en-US" altLang="ko-KR" sz="3200" b="1" dirty="0">
              <a:latin typeface="맑은 고딕"/>
              <a:ea typeface="맑은 고딕"/>
            </a:endParaRPr>
          </a:p>
        </p:txBody>
      </p:sp>
      <p:pic>
        <p:nvPicPr>
          <p:cNvPr id="5" name="그림 4" descr="스크린샷, 스케치, 블랙, 디자인이(가) 표시된 사진&#10;&#10;자동 생성된 설명">
            <a:extLst>
              <a:ext uri="{FF2B5EF4-FFF2-40B4-BE49-F238E27FC236}">
                <a16:creationId xmlns:a16="http://schemas.microsoft.com/office/drawing/2014/main" id="{EA01854A-42BC-F8A0-51E6-9A8DADC44260}"/>
              </a:ext>
            </a:extLst>
          </p:cNvPr>
          <p:cNvPicPr>
            <a:picLocks noChangeAspect="1"/>
          </p:cNvPicPr>
          <p:nvPr/>
        </p:nvPicPr>
        <p:blipFill>
          <a:blip r:embed="rId4"/>
          <a:stretch>
            <a:fillRect/>
          </a:stretch>
        </p:blipFill>
        <p:spPr>
          <a:xfrm>
            <a:off x="276225" y="3514725"/>
            <a:ext cx="2749550" cy="2781300"/>
          </a:xfrm>
          <a:prstGeom prst="rect">
            <a:avLst/>
          </a:prstGeom>
        </p:spPr>
      </p:pic>
      <p:sp>
        <p:nvSpPr>
          <p:cNvPr id="6" name="사각형: 둥근 모서리 5">
            <a:extLst>
              <a:ext uri="{FF2B5EF4-FFF2-40B4-BE49-F238E27FC236}">
                <a16:creationId xmlns:a16="http://schemas.microsoft.com/office/drawing/2014/main" id="{8281FA33-A78F-09EA-EF65-64D3BE8B6BDE}"/>
              </a:ext>
            </a:extLst>
          </p:cNvPr>
          <p:cNvSpPr/>
          <p:nvPr/>
        </p:nvSpPr>
        <p:spPr>
          <a:xfrm>
            <a:off x="4111625" y="1575241"/>
            <a:ext cx="9281048" cy="8378383"/>
          </a:xfrm>
          <a:prstGeom prst="roundRect">
            <a:avLst/>
          </a:prstGeom>
          <a:solidFill>
            <a:srgbClr val="FFF5E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descr="클립아트, 그림, 만화 영화, 포유류이(가) 표시된 사진&#10;&#10;자동 생성된 설명">
            <a:extLst>
              <a:ext uri="{FF2B5EF4-FFF2-40B4-BE49-F238E27FC236}">
                <a16:creationId xmlns:a16="http://schemas.microsoft.com/office/drawing/2014/main" id="{22BDFCCF-9B90-4FF2-DEE5-E5B1370DAD2A}"/>
              </a:ext>
            </a:extLst>
          </p:cNvPr>
          <p:cNvPicPr>
            <a:picLocks noChangeAspect="1"/>
          </p:cNvPicPr>
          <p:nvPr/>
        </p:nvPicPr>
        <p:blipFill>
          <a:blip r:embed="rId5"/>
          <a:stretch>
            <a:fillRect/>
          </a:stretch>
        </p:blipFill>
        <p:spPr>
          <a:xfrm>
            <a:off x="4772025" y="5709278"/>
            <a:ext cx="2656389" cy="3159314"/>
          </a:xfrm>
          <a:prstGeom prst="rect">
            <a:avLst/>
          </a:prstGeom>
        </p:spPr>
      </p:pic>
      <p:sp>
        <p:nvSpPr>
          <p:cNvPr id="11" name="화살표: 아래쪽 10">
            <a:extLst>
              <a:ext uri="{FF2B5EF4-FFF2-40B4-BE49-F238E27FC236}">
                <a16:creationId xmlns:a16="http://schemas.microsoft.com/office/drawing/2014/main" id="{4E18E4BB-DCEF-E48F-0F25-1FD9DD4DC7CA}"/>
              </a:ext>
            </a:extLst>
          </p:cNvPr>
          <p:cNvSpPr/>
          <p:nvPr/>
        </p:nvSpPr>
        <p:spPr>
          <a:xfrm rot="16200000">
            <a:off x="2533451" y="4863480"/>
            <a:ext cx="2044458" cy="577203"/>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12" name="화살표: 아래쪽 11">
            <a:extLst>
              <a:ext uri="{FF2B5EF4-FFF2-40B4-BE49-F238E27FC236}">
                <a16:creationId xmlns:a16="http://schemas.microsoft.com/office/drawing/2014/main" id="{16FFA724-1B18-EFCF-E40C-D02E92783AF9}"/>
              </a:ext>
            </a:extLst>
          </p:cNvPr>
          <p:cNvSpPr/>
          <p:nvPr/>
        </p:nvSpPr>
        <p:spPr>
          <a:xfrm rot="16200000">
            <a:off x="12898220" y="7203133"/>
            <a:ext cx="2116799" cy="620608"/>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13" name="TextBox 12">
            <a:extLst>
              <a:ext uri="{FF2B5EF4-FFF2-40B4-BE49-F238E27FC236}">
                <a16:creationId xmlns:a16="http://schemas.microsoft.com/office/drawing/2014/main" id="{5A617A87-96C8-D2E8-2E21-41A42DA4B324}"/>
              </a:ext>
            </a:extLst>
          </p:cNvPr>
          <p:cNvSpPr txBox="1"/>
          <p:nvPr/>
        </p:nvSpPr>
        <p:spPr>
          <a:xfrm>
            <a:off x="0" y="6754109"/>
            <a:ext cx="3814863"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ko-KR" altLang="en-US" sz="2800" b="1">
                <a:latin typeface="Malgun Gothic"/>
                <a:ea typeface="Malgun Gothic"/>
                <a:cs typeface="Calibri"/>
              </a:rPr>
              <a:t>데이터 </a:t>
            </a:r>
            <a:r>
              <a:rPr lang="ko-KR" altLang="en-US" sz="2800" b="1" err="1">
                <a:latin typeface="Malgun Gothic"/>
                <a:ea typeface="Malgun Gothic"/>
                <a:cs typeface="Calibri"/>
              </a:rPr>
              <a:t>전처리</a:t>
            </a:r>
            <a:r>
              <a:rPr lang="ko-KR" altLang="en-US" sz="2800" b="1">
                <a:latin typeface="Malgun Gothic"/>
                <a:ea typeface="Malgun Gothic"/>
                <a:cs typeface="Calibri"/>
              </a:rPr>
              <a:t> 및 입력</a:t>
            </a:r>
          </a:p>
        </p:txBody>
      </p:sp>
      <p:sp>
        <p:nvSpPr>
          <p:cNvPr id="14" name="TextBox 13">
            <a:extLst>
              <a:ext uri="{FF2B5EF4-FFF2-40B4-BE49-F238E27FC236}">
                <a16:creationId xmlns:a16="http://schemas.microsoft.com/office/drawing/2014/main" id="{91243707-2768-B9CA-7E41-6E9242E39D73}"/>
              </a:ext>
            </a:extLst>
          </p:cNvPr>
          <p:cNvSpPr txBox="1"/>
          <p:nvPr/>
        </p:nvSpPr>
        <p:spPr>
          <a:xfrm>
            <a:off x="14208125" y="8690432"/>
            <a:ext cx="4060825" cy="95410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ko-KR" altLang="en-US" sz="2800" b="1">
                <a:latin typeface="Malgun Gothic"/>
                <a:ea typeface="Malgun Gothic"/>
                <a:cs typeface="Calibri"/>
              </a:rPr>
              <a:t>사용자에게 적합한</a:t>
            </a:r>
            <a:endParaRPr lang="ko-KR"/>
          </a:p>
          <a:p>
            <a:pPr algn="ctr"/>
            <a:r>
              <a:rPr lang="ko-KR" altLang="en-US" sz="2800" b="1">
                <a:latin typeface="Malgun Gothic"/>
                <a:ea typeface="Malgun Gothic"/>
                <a:cs typeface="Calibri"/>
              </a:rPr>
              <a:t> k개 아이템 추천</a:t>
            </a:r>
            <a:endParaRPr lang="ko-KR"/>
          </a:p>
        </p:txBody>
      </p:sp>
      <p:sp>
        <p:nvSpPr>
          <p:cNvPr id="16" name="정육면체 15">
            <a:extLst>
              <a:ext uri="{FF2B5EF4-FFF2-40B4-BE49-F238E27FC236}">
                <a16:creationId xmlns:a16="http://schemas.microsoft.com/office/drawing/2014/main" id="{3AADCE9E-441D-BBBA-92DE-18F45E389FF9}"/>
              </a:ext>
            </a:extLst>
          </p:cNvPr>
          <p:cNvSpPr>
            <a:spLocks/>
          </p:cNvSpPr>
          <p:nvPr/>
        </p:nvSpPr>
        <p:spPr>
          <a:xfrm>
            <a:off x="5460999" y="1703245"/>
            <a:ext cx="6739544" cy="3317061"/>
          </a:xfrm>
          <a:prstGeom prst="cube">
            <a:avLst/>
          </a:prstGeom>
          <a:solidFill>
            <a:schemeClr val="accent6"/>
          </a:solidFill>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200" b="1">
                <a:solidFill>
                  <a:schemeClr val="bg1"/>
                </a:solidFill>
                <a:ea typeface="맑은 고딕"/>
                <a:cs typeface="Calibri"/>
              </a:rPr>
              <a:t>BPR-MF 추천 모델</a:t>
            </a:r>
          </a:p>
        </p:txBody>
      </p:sp>
      <p:sp>
        <p:nvSpPr>
          <p:cNvPr id="17" name="TextBox 16">
            <a:extLst>
              <a:ext uri="{FF2B5EF4-FFF2-40B4-BE49-F238E27FC236}">
                <a16:creationId xmlns:a16="http://schemas.microsoft.com/office/drawing/2014/main" id="{E8B6BC7B-0B26-71DC-168C-2BD32BC20395}"/>
              </a:ext>
            </a:extLst>
          </p:cNvPr>
          <p:cNvSpPr txBox="1"/>
          <p:nvPr/>
        </p:nvSpPr>
        <p:spPr>
          <a:xfrm>
            <a:off x="7921625" y="5789657"/>
            <a:ext cx="5012522" cy="30931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buFont typeface="Arial"/>
              <a:buChar char="•"/>
            </a:pPr>
            <a:r>
              <a:rPr lang="ko-KR" altLang="en-US" sz="2600" b="1" dirty="0">
                <a:ea typeface="맑은 고딕"/>
                <a:cs typeface="Calibri"/>
              </a:rPr>
              <a:t>지원 종류별 모델 생성 및 학습</a:t>
            </a:r>
          </a:p>
          <a:p>
            <a:pPr marL="742950" lvl="1" indent="-285750">
              <a:buFont typeface="Courier New"/>
              <a:buChar char="o"/>
            </a:pPr>
            <a:endParaRPr lang="ko-KR" altLang="en-US" sz="2600" b="1" dirty="0">
              <a:ea typeface="맑은 고딕"/>
              <a:cs typeface="Calibri"/>
            </a:endParaRPr>
          </a:p>
          <a:p>
            <a:pPr marL="285750" indent="-285750">
              <a:lnSpc>
                <a:spcPct val="250000"/>
              </a:lnSpc>
              <a:buFont typeface="Arial"/>
              <a:buChar char="•"/>
            </a:pPr>
            <a:r>
              <a:rPr lang="ko-KR" altLang="en-US" sz="2600" b="1" dirty="0">
                <a:ea typeface="맑은 고딕"/>
                <a:cs typeface="Calibri"/>
              </a:rPr>
              <a:t>자체 정확도 평가</a:t>
            </a:r>
          </a:p>
          <a:p>
            <a:pPr marL="742950" lvl="1" indent="-285750">
              <a:buFont typeface="Courier New"/>
              <a:buChar char="o"/>
            </a:pPr>
            <a:endParaRPr lang="ko-KR" altLang="en-US" sz="2600" b="1" dirty="0">
              <a:ea typeface="맑은 고딕"/>
              <a:cs typeface="Calibri"/>
            </a:endParaRPr>
          </a:p>
          <a:p>
            <a:pPr marL="285750" indent="-285750">
              <a:buFont typeface="Arial"/>
              <a:buChar char="•"/>
            </a:pPr>
            <a:endParaRPr lang="ko-KR" altLang="en-US" sz="2600" b="1" dirty="0">
              <a:ea typeface="맑은 고딕"/>
              <a:cs typeface="Calibri"/>
            </a:endParaRPr>
          </a:p>
          <a:p>
            <a:pPr marL="285750" indent="-285750">
              <a:buFont typeface="Arial"/>
              <a:buChar char="•"/>
            </a:pPr>
            <a:r>
              <a:rPr lang="ko-KR" altLang="en-US" sz="2600" b="1" dirty="0">
                <a:ea typeface="맑은 고딕"/>
                <a:cs typeface="Calibri"/>
              </a:rPr>
              <a:t>다양한 아이템 추천 기능 제공</a:t>
            </a:r>
            <a:endParaRPr lang="ko-KR" altLang="en-US" sz="2600" b="1">
              <a:ea typeface="맑은 고딕" panose="020B0503020000020004" pitchFamily="34" charset="-127"/>
              <a:cs typeface="Calibri"/>
            </a:endParaRPr>
          </a:p>
        </p:txBody>
      </p:sp>
      <p:cxnSp>
        <p:nvCxnSpPr>
          <p:cNvPr id="18" name="연결선: 꺾임 17">
            <a:extLst>
              <a:ext uri="{FF2B5EF4-FFF2-40B4-BE49-F238E27FC236}">
                <a16:creationId xmlns:a16="http://schemas.microsoft.com/office/drawing/2014/main" id="{4DDBCEDE-626A-7280-802C-F09ADFA8BED7}"/>
              </a:ext>
            </a:extLst>
          </p:cNvPr>
          <p:cNvCxnSpPr/>
          <p:nvPr/>
        </p:nvCxnSpPr>
        <p:spPr>
          <a:xfrm>
            <a:off x="12781786" y="8686840"/>
            <a:ext cx="1730375" cy="587375"/>
          </a:xfrm>
          <a:prstGeom prst="bentConnector3">
            <a:avLst/>
          </a:prstGeom>
          <a:ln w="57150">
            <a:solidFill>
              <a:srgbClr val="A5DB39"/>
            </a:solidFill>
            <a:tailEnd type="triangle"/>
          </a:ln>
        </p:spPr>
        <p:style>
          <a:lnRef idx="1">
            <a:schemeClr val="accent1"/>
          </a:lnRef>
          <a:fillRef idx="0">
            <a:schemeClr val="accent1"/>
          </a:fillRef>
          <a:effectRef idx="0">
            <a:schemeClr val="accent1"/>
          </a:effectRef>
          <a:fontRef idx="minor">
            <a:schemeClr val="tx1"/>
          </a:fontRef>
        </p:style>
      </p:cxnSp>
      <p:sp>
        <p:nvSpPr>
          <p:cNvPr id="19" name="화살표: 아래쪽 18">
            <a:extLst>
              <a:ext uri="{FF2B5EF4-FFF2-40B4-BE49-F238E27FC236}">
                <a16:creationId xmlns:a16="http://schemas.microsoft.com/office/drawing/2014/main" id="{00091B2C-801F-BC2F-00DC-ADBE949D8353}"/>
              </a:ext>
            </a:extLst>
          </p:cNvPr>
          <p:cNvSpPr/>
          <p:nvPr/>
        </p:nvSpPr>
        <p:spPr>
          <a:xfrm rot="16200000">
            <a:off x="12898220" y="2809978"/>
            <a:ext cx="2116799" cy="620608"/>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1" name="TextBox 20">
            <a:extLst>
              <a:ext uri="{FF2B5EF4-FFF2-40B4-BE49-F238E27FC236}">
                <a16:creationId xmlns:a16="http://schemas.microsoft.com/office/drawing/2014/main" id="{988DFF61-7C60-235A-AD76-B858537EE0CA}"/>
              </a:ext>
            </a:extLst>
          </p:cNvPr>
          <p:cNvSpPr txBox="1"/>
          <p:nvPr/>
        </p:nvSpPr>
        <p:spPr>
          <a:xfrm>
            <a:off x="14271625" y="4501868"/>
            <a:ext cx="4060825"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ko-KR" altLang="en-US" sz="2800" b="1" dirty="0">
                <a:latin typeface="Malgun Gothic"/>
                <a:ea typeface="Malgun Gothic"/>
                <a:cs typeface="Calibri"/>
              </a:rPr>
              <a:t>정확도 및 모델 평가</a:t>
            </a:r>
            <a:endParaRPr lang="ko-KR" dirty="0">
              <a:latin typeface="Calibri"/>
              <a:ea typeface="맑은 고딕" panose="020B0503020000020004" pitchFamily="34" charset="-127"/>
              <a:cs typeface="Calibri"/>
            </a:endParaRPr>
          </a:p>
        </p:txBody>
      </p:sp>
      <p:cxnSp>
        <p:nvCxnSpPr>
          <p:cNvPr id="22" name="연결선: 꺾임 21">
            <a:extLst>
              <a:ext uri="{FF2B5EF4-FFF2-40B4-BE49-F238E27FC236}">
                <a16:creationId xmlns:a16="http://schemas.microsoft.com/office/drawing/2014/main" id="{C8231869-5148-0F2B-21B7-A736A2489D9D}"/>
              </a:ext>
            </a:extLst>
          </p:cNvPr>
          <p:cNvCxnSpPr>
            <a:cxnSpLocks/>
          </p:cNvCxnSpPr>
          <p:nvPr/>
        </p:nvCxnSpPr>
        <p:spPr>
          <a:xfrm flipV="1">
            <a:off x="11879324" y="4704426"/>
            <a:ext cx="2560295" cy="2624599"/>
          </a:xfrm>
          <a:prstGeom prst="bentConnector3">
            <a:avLst/>
          </a:prstGeom>
          <a:ln w="57150">
            <a:solidFill>
              <a:srgbClr val="1057AD"/>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 code&#10;&#10;자동 생성된 설명">
            <a:extLst>
              <a:ext uri="{FF2B5EF4-FFF2-40B4-BE49-F238E27FC236}">
                <a16:creationId xmlns:a16="http://schemas.microsoft.com/office/drawing/2014/main" id="{38CB3027-A161-E7CE-2A2E-D66E59FBBCD7}"/>
              </a:ext>
            </a:extLst>
          </p:cNvPr>
          <p:cNvPicPr>
            <a:picLocks noChangeAspect="1"/>
          </p:cNvPicPr>
          <p:nvPr/>
        </p:nvPicPr>
        <p:blipFill>
          <a:blip r:embed="rId6"/>
          <a:stretch>
            <a:fillRect/>
          </a:stretch>
        </p:blipFill>
        <p:spPr>
          <a:xfrm>
            <a:off x="14442223" y="1938833"/>
            <a:ext cx="3574165" cy="2247778"/>
          </a:xfrm>
          <a:prstGeom prst="rect">
            <a:avLst/>
          </a:prstGeom>
        </p:spPr>
      </p:pic>
      <p:pic>
        <p:nvPicPr>
          <p:cNvPr id="7" name="Picture 6">
            <a:extLst>
              <a:ext uri="{FF2B5EF4-FFF2-40B4-BE49-F238E27FC236}">
                <a16:creationId xmlns:a16="http://schemas.microsoft.com/office/drawing/2014/main" id="{CA944824-1CD1-97ED-3776-7326DE2319B4}"/>
              </a:ext>
            </a:extLst>
          </p:cNvPr>
          <p:cNvPicPr>
            <a:picLocks noChangeAspect="1"/>
          </p:cNvPicPr>
          <p:nvPr/>
        </p:nvPicPr>
        <p:blipFill>
          <a:blip r:embed="rId7"/>
          <a:stretch>
            <a:fillRect/>
          </a:stretch>
        </p:blipFill>
        <p:spPr>
          <a:xfrm>
            <a:off x="14446266" y="6891879"/>
            <a:ext cx="3567414" cy="1228965"/>
          </a:xfrm>
          <a:prstGeom prst="rect">
            <a:avLst/>
          </a:prstGeom>
        </p:spPr>
      </p:pic>
    </p:spTree>
    <p:extLst>
      <p:ext uri="{BB962C8B-B14F-4D97-AF65-F5344CB8AC3E}">
        <p14:creationId xmlns:p14="http://schemas.microsoft.com/office/powerpoint/2010/main" val="3055270218"/>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grpSp>
        <p:nvGrpSpPr>
          <p:cNvPr id="146" name="그룹 145">
            <a:extLst>
              <a:ext uri="{FF2B5EF4-FFF2-40B4-BE49-F238E27FC236}">
                <a16:creationId xmlns:a16="http://schemas.microsoft.com/office/drawing/2014/main" id="{AA638103-DE48-550E-0529-51705C14CE7B}"/>
              </a:ext>
            </a:extLst>
          </p:cNvPr>
          <p:cNvGrpSpPr/>
          <p:nvPr/>
        </p:nvGrpSpPr>
        <p:grpSpPr>
          <a:xfrm>
            <a:off x="4293399" y="4415253"/>
            <a:ext cx="3299110" cy="980209"/>
            <a:chOff x="4293399" y="4415253"/>
            <a:chExt cx="3299110" cy="980209"/>
          </a:xfrm>
        </p:grpSpPr>
        <p:grpSp>
          <p:nvGrpSpPr>
            <p:cNvPr id="20" name="그룹 19">
              <a:extLst>
                <a:ext uri="{FF2B5EF4-FFF2-40B4-BE49-F238E27FC236}">
                  <a16:creationId xmlns:a16="http://schemas.microsoft.com/office/drawing/2014/main" id="{E9877BB8-2B7B-24DB-A25B-0EEAC0166054}"/>
                </a:ext>
              </a:extLst>
            </p:cNvPr>
            <p:cNvGrpSpPr/>
            <p:nvPr/>
          </p:nvGrpSpPr>
          <p:grpSpPr>
            <a:xfrm>
              <a:off x="4293399" y="4415253"/>
              <a:ext cx="3299110" cy="980209"/>
              <a:chOff x="4339190" y="4456114"/>
              <a:chExt cx="4498488" cy="980209"/>
            </a:xfrm>
          </p:grpSpPr>
          <p:sp>
            <p:nvSpPr>
              <p:cNvPr id="26" name="직사각형 25">
                <a:extLst>
                  <a:ext uri="{FF2B5EF4-FFF2-40B4-BE49-F238E27FC236}">
                    <a16:creationId xmlns:a16="http://schemas.microsoft.com/office/drawing/2014/main" id="{8226B077-5C96-6A5C-A9D2-E778675C3BA2}"/>
                  </a:ext>
                </a:extLst>
              </p:cNvPr>
              <p:cNvSpPr/>
              <p:nvPr/>
            </p:nvSpPr>
            <p:spPr>
              <a:xfrm>
                <a:off x="4339190" y="4456114"/>
                <a:ext cx="4498488" cy="98020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ko-KR" sz="2800">
                  <a:ln>
                    <a:solidFill>
                      <a:sysClr val="windowText" lastClr="000000"/>
                    </a:solidFill>
                  </a:ln>
                  <a:solidFill>
                    <a:schemeClr val="tx1"/>
                  </a:solidFill>
                  <a:ea typeface="맑은 고딕"/>
                  <a:cs typeface="Calibri"/>
                </a:endParaRPr>
              </a:p>
            </p:txBody>
          </p:sp>
          <p:sp>
            <p:nvSpPr>
              <p:cNvPr id="5" name="타원 4">
                <a:extLst>
                  <a:ext uri="{FF2B5EF4-FFF2-40B4-BE49-F238E27FC236}">
                    <a16:creationId xmlns:a16="http://schemas.microsoft.com/office/drawing/2014/main" id="{0AE48A60-0E18-F5EE-36C4-5D639E7B93DA}"/>
                  </a:ext>
                </a:extLst>
              </p:cNvPr>
              <p:cNvSpPr/>
              <p:nvPr/>
            </p:nvSpPr>
            <p:spPr>
              <a:xfrm>
                <a:off x="4487778" y="4598423"/>
                <a:ext cx="637673" cy="66173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898D72E3-A49F-71D1-2235-C6B9B87DBAD2}"/>
                  </a:ext>
                </a:extLst>
              </p:cNvPr>
              <p:cNvSpPr/>
              <p:nvPr/>
            </p:nvSpPr>
            <p:spPr>
              <a:xfrm>
                <a:off x="5360067" y="4598423"/>
                <a:ext cx="637673" cy="66173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61054E47-D6AD-DB5A-EC7A-04D091EC6BC4}"/>
                  </a:ext>
                </a:extLst>
              </p:cNvPr>
              <p:cNvSpPr/>
              <p:nvPr/>
            </p:nvSpPr>
            <p:spPr>
              <a:xfrm>
                <a:off x="6232356" y="4598423"/>
                <a:ext cx="637673" cy="66173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a:extLst>
                  <a:ext uri="{FF2B5EF4-FFF2-40B4-BE49-F238E27FC236}">
                    <a16:creationId xmlns:a16="http://schemas.microsoft.com/office/drawing/2014/main" id="{39228C35-5B2C-0C2D-0732-C3E6A55279EB}"/>
                  </a:ext>
                </a:extLst>
              </p:cNvPr>
              <p:cNvSpPr/>
              <p:nvPr/>
            </p:nvSpPr>
            <p:spPr>
              <a:xfrm>
                <a:off x="7976935" y="4598423"/>
                <a:ext cx="637673" cy="66173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4" name="TextBox 123">
              <a:extLst>
                <a:ext uri="{FF2B5EF4-FFF2-40B4-BE49-F238E27FC236}">
                  <a16:creationId xmlns:a16="http://schemas.microsoft.com/office/drawing/2014/main" id="{68A68C6A-9EC7-F809-E570-6458C2B16E8B}"/>
                </a:ext>
              </a:extLst>
            </p:cNvPr>
            <p:cNvSpPr txBox="1"/>
            <p:nvPr/>
          </p:nvSpPr>
          <p:spPr>
            <a:xfrm>
              <a:off x="6160850" y="4521368"/>
              <a:ext cx="757284" cy="55399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ko-KR" altLang="en-US" sz="3000">
                  <a:ea typeface="맑은 고딕"/>
                  <a:cs typeface="Calibri"/>
                </a:rPr>
                <a:t>...</a:t>
              </a:r>
              <a:endParaRPr lang="ko-KR"/>
            </a:p>
          </p:txBody>
        </p:sp>
      </p:grpSp>
      <p:sp>
        <p:nvSpPr>
          <p:cNvPr id="27" name="화살표: 아래쪽 26">
            <a:extLst>
              <a:ext uri="{FF2B5EF4-FFF2-40B4-BE49-F238E27FC236}">
                <a16:creationId xmlns:a16="http://schemas.microsoft.com/office/drawing/2014/main" id="{4335CB2A-FFF7-ADB9-C963-E96CCAC9286D}"/>
              </a:ext>
            </a:extLst>
          </p:cNvPr>
          <p:cNvSpPr/>
          <p:nvPr/>
        </p:nvSpPr>
        <p:spPr>
          <a:xfrm>
            <a:off x="13337796" y="4678806"/>
            <a:ext cx="2116799" cy="1080983"/>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9" name="TextBox 8">
            <a:extLst>
              <a:ext uri="{FF2B5EF4-FFF2-40B4-BE49-F238E27FC236}">
                <a16:creationId xmlns:a16="http://schemas.microsoft.com/office/drawing/2014/main" id="{6D5BD0BB-5D3B-92C1-357C-5F4C278B4136}"/>
              </a:ext>
            </a:extLst>
          </p:cNvPr>
          <p:cNvSpPr txBox="1"/>
          <p:nvPr/>
        </p:nvSpPr>
        <p:spPr>
          <a:xfrm>
            <a:off x="260648" y="331660"/>
            <a:ext cx="7254210" cy="523220"/>
          </a:xfrm>
          <a:prstGeom prst="rect">
            <a:avLst/>
          </a:prstGeom>
          <a:noFill/>
        </p:spPr>
        <p:txBody>
          <a:bodyPr wrap="square" lIns="91440" tIns="45720" rIns="91440" bIns="45720" rtlCol="0" anchor="t">
            <a:spAutoFit/>
          </a:bodyPr>
          <a:lstStyle/>
          <a:p>
            <a:r>
              <a:rPr lang="en-US" altLang="ko-KR" sz="2800" b="1">
                <a:solidFill>
                  <a:srgbClr val="000000"/>
                </a:solidFill>
                <a:latin typeface="맑은 고딕"/>
                <a:ea typeface="맑은 고딕"/>
              </a:rPr>
              <a:t>2</a:t>
            </a:r>
            <a:r>
              <a:rPr lang="en-US" altLang="ko-KR" sz="2800" b="1" u="none">
                <a:solidFill>
                  <a:srgbClr val="000000"/>
                </a:solidFill>
                <a:latin typeface="맑은 고딕"/>
                <a:ea typeface="맑은 고딕"/>
              </a:rPr>
              <a:t>. MF </a:t>
            </a:r>
            <a:r>
              <a:rPr lang="ko-KR" altLang="en-US" sz="2800" b="1" u="none">
                <a:solidFill>
                  <a:srgbClr val="000000"/>
                </a:solidFill>
                <a:latin typeface="맑은 고딕"/>
                <a:ea typeface="맑은 고딕"/>
              </a:rPr>
              <a:t>모델 구현</a:t>
            </a:r>
            <a:r>
              <a:rPr lang="ko-KR" altLang="en-US" sz="2800" b="1">
                <a:solidFill>
                  <a:srgbClr val="000000"/>
                </a:solidFill>
                <a:latin typeface="맑은 고딕"/>
                <a:ea typeface="맑은 고딕"/>
              </a:rPr>
              <a:t> 점검 </a:t>
            </a:r>
            <a:endParaRPr lang="ko-KR" altLang="en-US" sz="2800" b="1">
              <a:latin typeface="맑은 고딕"/>
              <a:ea typeface="맑은 고딕"/>
            </a:endParaRPr>
          </a:p>
        </p:txBody>
      </p:sp>
      <p:sp>
        <p:nvSpPr>
          <p:cNvPr id="2" name="Freeform 3">
            <a:extLst>
              <a:ext uri="{FF2B5EF4-FFF2-40B4-BE49-F238E27FC236}">
                <a16:creationId xmlns:a16="http://schemas.microsoft.com/office/drawing/2014/main" id="{B9EC11F8-5889-02A4-21E8-76536DB2FE2B}"/>
              </a:ext>
            </a:extLst>
          </p:cNvPr>
          <p:cNvSpPr/>
          <p:nvPr/>
        </p:nvSpPr>
        <p:spPr>
          <a:xfrm>
            <a:off x="10880201" y="384389"/>
            <a:ext cx="7031990" cy="3877767"/>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rgbClr val="FFF5ED"/>
          </a:solidFill>
          <a:ln w="28575">
            <a:solidFill>
              <a:schemeClr val="tx1"/>
            </a:solidFill>
          </a:ln>
        </p:spPr>
        <p:txBody>
          <a:bodyPr/>
          <a:lstStyle/>
          <a:p>
            <a:pPr marL="571500" indent="-571500">
              <a:buFont typeface="Wingdings"/>
              <a:buChar char="q"/>
            </a:pPr>
            <a:endParaRPr kumimoji="0" lang="en-US" altLang="ko-KR" sz="3500" b="1" i="0" u="none" strike="noStrike" cap="none" normalizeH="0" baseline="0">
              <a:ln>
                <a:solidFill>
                  <a:sysClr val="windowText" lastClr="000000"/>
                </a:solidFill>
              </a:ln>
              <a:solidFill>
                <a:sysClr val="windowText" lastClr="000000"/>
              </a:solidFill>
              <a:effectLst/>
              <a:latin typeface="+mn-ea"/>
              <a:ea typeface="+mn-ea"/>
            </a:endParaRPr>
          </a:p>
          <a:p>
            <a:pPr marL="571500" indent="-571500">
              <a:buFont typeface="Wingdings"/>
              <a:buChar char="q"/>
            </a:pPr>
            <a:r>
              <a:rPr kumimoji="0" lang="en-US" altLang="ko-KR" sz="3500" b="1" i="0" u="none" strike="noStrike" cap="none" normalizeH="0" baseline="0">
                <a:ln>
                  <a:solidFill>
                    <a:sysClr val="windowText" lastClr="000000"/>
                  </a:solidFill>
                </a:ln>
                <a:solidFill>
                  <a:sysClr val="windowText" lastClr="000000"/>
                </a:solidFill>
                <a:effectLst/>
                <a:latin typeface="+mn-ea"/>
                <a:ea typeface="+mn-ea"/>
              </a:rPr>
              <a:t>Implement.</a:t>
            </a:r>
          </a:p>
          <a:p>
            <a:pPr marL="800100" lvl="1" indent="-342900">
              <a:buFont typeface="Wingdings" panose="05000000000000000000" pitchFamily="2" charset="2"/>
              <a:buChar char="§"/>
            </a:pPr>
            <a:endParaRPr lang="en-US" altLang="ko-KR" sz="2400">
              <a:latin typeface="+mn-ea"/>
            </a:endParaRPr>
          </a:p>
          <a:p>
            <a:pPr marL="1028700" lvl="1" indent="-571500">
              <a:buFont typeface="Wingdings" panose="05000000000000000000" pitchFamily="2" charset="2"/>
              <a:buChar char="Ø"/>
            </a:pPr>
            <a:r>
              <a:rPr lang="ko-KR" altLang="en-US" sz="2400">
                <a:latin typeface="+mn-ea"/>
              </a:rPr>
              <a:t>잠재 요인 행렬을 </a:t>
            </a:r>
            <a:r>
              <a:rPr lang="ko-KR" altLang="en-US" sz="2400" err="1">
                <a:latin typeface="+mn-ea"/>
              </a:rPr>
              <a:t>임베딩</a:t>
            </a:r>
            <a:endParaRPr lang="en-US" altLang="ko-KR" sz="2400">
              <a:latin typeface="+mn-ea"/>
            </a:endParaRPr>
          </a:p>
          <a:p>
            <a:pPr marL="1028700" lvl="1" indent="-571500">
              <a:buFont typeface="Wingdings" panose="05000000000000000000" pitchFamily="2" charset="2"/>
              <a:buChar char="Ø"/>
            </a:pPr>
            <a:endParaRPr lang="en-US" altLang="ko-KR" sz="2400">
              <a:latin typeface="+mn-ea"/>
            </a:endParaRPr>
          </a:p>
          <a:p>
            <a:pPr marL="1028700" lvl="1" indent="-571500">
              <a:buFont typeface="Wingdings" panose="05000000000000000000" pitchFamily="2" charset="2"/>
              <a:buChar char="Ø"/>
            </a:pPr>
            <a:r>
              <a:rPr lang="en-US" altLang="ko-KR" sz="2400">
                <a:latin typeface="+mn-ea"/>
              </a:rPr>
              <a:t>Element-wise Product</a:t>
            </a:r>
            <a:r>
              <a:rPr lang="ko-KR" altLang="en-US" sz="2400">
                <a:latin typeface="+mn-ea"/>
              </a:rPr>
              <a:t>로 예측 평점 계산</a:t>
            </a:r>
            <a:endParaRPr lang="en-US" altLang="ko-KR" sz="2400">
              <a:latin typeface="+mn-ea"/>
            </a:endParaRPr>
          </a:p>
          <a:p>
            <a:pPr lvl="1"/>
            <a:endParaRPr lang="en-US" altLang="ko-KR" sz="2400">
              <a:latin typeface="+mn-ea"/>
            </a:endParaRPr>
          </a:p>
          <a:p>
            <a:endParaRPr lang="ko-KR" altLang="en-US">
              <a:latin typeface="+mn-ea"/>
            </a:endParaRPr>
          </a:p>
        </p:txBody>
      </p:sp>
      <p:sp>
        <p:nvSpPr>
          <p:cNvPr id="4" name="Freeform 3">
            <a:extLst>
              <a:ext uri="{FF2B5EF4-FFF2-40B4-BE49-F238E27FC236}">
                <a16:creationId xmlns:a16="http://schemas.microsoft.com/office/drawing/2014/main" id="{931F4875-0F06-E1A7-2F88-F8D379213E87}"/>
              </a:ext>
            </a:extLst>
          </p:cNvPr>
          <p:cNvSpPr/>
          <p:nvPr/>
        </p:nvSpPr>
        <p:spPr>
          <a:xfrm>
            <a:off x="10785734" y="6216339"/>
            <a:ext cx="7220921" cy="2496244"/>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rgbClr val="FFF5ED"/>
          </a:solidFill>
          <a:ln w="28575">
            <a:solidFill>
              <a:schemeClr val="tx1"/>
            </a:solidFill>
          </a:ln>
        </p:spPr>
        <p:txBody>
          <a:bodyPr lIns="91440" tIns="45720" rIns="91440" bIns="45720" anchor="t"/>
          <a:lstStyle/>
          <a:p>
            <a:pPr marL="285750" indent="-285750">
              <a:buFont typeface="Wingdings" panose="05000000000000000000" pitchFamily="2" charset="2"/>
              <a:buChar char="v"/>
            </a:pPr>
            <a:endParaRPr lang="en-US" altLang="ko-KR">
              <a:latin typeface="+mn-ea"/>
            </a:endParaRPr>
          </a:p>
          <a:p>
            <a:pPr marL="285750" indent="-285750">
              <a:buFont typeface="Wingdings" panose="05000000000000000000" pitchFamily="2" charset="2"/>
              <a:buChar char="v"/>
            </a:pPr>
            <a:r>
              <a:rPr lang="en-US" altLang="ko-KR" sz="3600" b="1">
                <a:latin typeface="맑은 고딕"/>
                <a:ea typeface="맑은 고딕"/>
              </a:rPr>
              <a:t> Recommendation.</a:t>
            </a:r>
          </a:p>
          <a:p>
            <a:endParaRPr lang="en-US" altLang="ko-KR" sz="2400" b="1">
              <a:latin typeface="맑은 고딕"/>
              <a:ea typeface="맑은 고딕"/>
            </a:endParaRPr>
          </a:p>
          <a:p>
            <a:pPr marL="1028700" lvl="1" indent="-571500">
              <a:buFont typeface="Wingdings" panose="05000000000000000000" pitchFamily="2" charset="2"/>
              <a:buChar char="Ø"/>
            </a:pPr>
            <a:r>
              <a:rPr lang="ko-KR" altLang="en-US" sz="2400">
                <a:latin typeface="맑은 고딕"/>
                <a:ea typeface="맑은 고딕"/>
              </a:rPr>
              <a:t>방문하지 않은 장소의 평점 예측</a:t>
            </a:r>
            <a:endParaRPr lang="en-US" altLang="ko-KR" sz="2400">
              <a:latin typeface="맑은 고딕"/>
              <a:ea typeface="맑은 고딕"/>
            </a:endParaRPr>
          </a:p>
          <a:p>
            <a:pPr marL="1028700" lvl="1" indent="-571500">
              <a:buFont typeface="Wingdings" panose="05000000000000000000" pitchFamily="2" charset="2"/>
              <a:buChar char="Ø"/>
            </a:pPr>
            <a:endParaRPr lang="en-US" altLang="ko-KR" sz="2400">
              <a:latin typeface="맑은 고딕"/>
              <a:ea typeface="맑은 고딕"/>
            </a:endParaRPr>
          </a:p>
          <a:p>
            <a:pPr marL="1028700" lvl="1" indent="-571500">
              <a:buFont typeface="Wingdings" panose="05000000000000000000" pitchFamily="2" charset="2"/>
              <a:buChar char="Ø"/>
            </a:pPr>
            <a:r>
              <a:rPr lang="ko-KR" altLang="en-US" sz="2400">
                <a:latin typeface="맑은 고딕"/>
                <a:ea typeface="맑은 고딕"/>
              </a:rPr>
              <a:t>예측 평점이 가장 높은 </a:t>
            </a:r>
            <a:r>
              <a:rPr lang="en-US" altLang="ko-KR" sz="2400">
                <a:latin typeface="맑은 고딕"/>
                <a:ea typeface="맑은 고딕"/>
              </a:rPr>
              <a:t>K</a:t>
            </a:r>
            <a:r>
              <a:rPr lang="ko-KR" altLang="en-US" sz="2400">
                <a:latin typeface="맑은 고딕"/>
                <a:ea typeface="맑은 고딕"/>
              </a:rPr>
              <a:t>개를 추천</a:t>
            </a:r>
            <a:endParaRPr lang="en-US" altLang="ko-KR" sz="2400">
              <a:latin typeface="맑은 고딕"/>
              <a:ea typeface="맑은 고딕"/>
            </a:endParaRPr>
          </a:p>
        </p:txBody>
      </p:sp>
      <p:graphicFrame>
        <p:nvGraphicFramePr>
          <p:cNvPr id="6" name="표 5">
            <a:extLst>
              <a:ext uri="{FF2B5EF4-FFF2-40B4-BE49-F238E27FC236}">
                <a16:creationId xmlns:a16="http://schemas.microsoft.com/office/drawing/2014/main" id="{3C28C56D-53E9-DA30-2C02-36139771A2D9}"/>
              </a:ext>
            </a:extLst>
          </p:cNvPr>
          <p:cNvGraphicFramePr>
            <a:graphicFrameLocks noGrp="1"/>
          </p:cNvGraphicFramePr>
          <p:nvPr>
            <p:extLst>
              <p:ext uri="{D42A27DB-BD31-4B8C-83A1-F6EECF244321}">
                <p14:modId xmlns:p14="http://schemas.microsoft.com/office/powerpoint/2010/main" val="1959037623"/>
              </p:ext>
            </p:extLst>
          </p:nvPr>
        </p:nvGraphicFramePr>
        <p:xfrm>
          <a:off x="2618820" y="8791678"/>
          <a:ext cx="3128495" cy="370840"/>
        </p:xfrm>
        <a:graphic>
          <a:graphicData uri="http://schemas.openxmlformats.org/drawingml/2006/table">
            <a:tbl>
              <a:tblPr firstRow="1" bandRow="1">
                <a:tableStyleId>{5C22544A-7EE6-4342-B048-85BDC9FD1C3A}</a:tableStyleId>
              </a:tblPr>
              <a:tblGrid>
                <a:gridCol w="625699">
                  <a:extLst>
                    <a:ext uri="{9D8B030D-6E8A-4147-A177-3AD203B41FA5}">
                      <a16:colId xmlns:a16="http://schemas.microsoft.com/office/drawing/2014/main" val="306082956"/>
                    </a:ext>
                  </a:extLst>
                </a:gridCol>
                <a:gridCol w="625699">
                  <a:extLst>
                    <a:ext uri="{9D8B030D-6E8A-4147-A177-3AD203B41FA5}">
                      <a16:colId xmlns:a16="http://schemas.microsoft.com/office/drawing/2014/main" val="2466904866"/>
                    </a:ext>
                  </a:extLst>
                </a:gridCol>
                <a:gridCol w="625699">
                  <a:extLst>
                    <a:ext uri="{9D8B030D-6E8A-4147-A177-3AD203B41FA5}">
                      <a16:colId xmlns:a16="http://schemas.microsoft.com/office/drawing/2014/main" val="2029269894"/>
                    </a:ext>
                  </a:extLst>
                </a:gridCol>
                <a:gridCol w="625699">
                  <a:extLst>
                    <a:ext uri="{9D8B030D-6E8A-4147-A177-3AD203B41FA5}">
                      <a16:colId xmlns:a16="http://schemas.microsoft.com/office/drawing/2014/main" val="1690085188"/>
                    </a:ext>
                  </a:extLst>
                </a:gridCol>
                <a:gridCol w="625699">
                  <a:extLst>
                    <a:ext uri="{9D8B030D-6E8A-4147-A177-3AD203B41FA5}">
                      <a16:colId xmlns:a16="http://schemas.microsoft.com/office/drawing/2014/main" val="568264521"/>
                    </a:ext>
                  </a:extLst>
                </a:gridCol>
              </a:tblGrid>
              <a:tr h="370840">
                <a:tc>
                  <a:txBody>
                    <a:bodyPr/>
                    <a:lstStyle/>
                    <a:p>
                      <a:pPr algn="ctr" latinLnBrk="1"/>
                      <a:r>
                        <a:rPr lang="en-US" altLang="ko-KR">
                          <a:solidFill>
                            <a:schemeClr val="tx1"/>
                          </a:solidFill>
                        </a:rPr>
                        <a:t>0</a:t>
                      </a:r>
                      <a:endParaRPr lang="ko-KR"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a:solidFill>
                            <a:schemeClr val="tx1"/>
                          </a:solidFill>
                        </a:rPr>
                        <a:t>1</a:t>
                      </a:r>
                      <a:endParaRPr lang="ko-KR"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2"/>
                    </a:solidFill>
                  </a:tcPr>
                </a:tc>
                <a:tc>
                  <a:txBody>
                    <a:bodyPr/>
                    <a:lstStyle/>
                    <a:p>
                      <a:pPr algn="ctr" latinLnBrk="1"/>
                      <a:r>
                        <a:rPr lang="en-US" altLang="ko-KR">
                          <a:solidFill>
                            <a:schemeClr val="tx1"/>
                          </a:solidFill>
                        </a:rPr>
                        <a:t>…..</a:t>
                      </a:r>
                      <a:endParaRPr lang="ko-KR"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ctr">
                        <a:buNone/>
                      </a:pPr>
                      <a:r>
                        <a:rPr lang="en-US" altLang="ko-KR">
                          <a:solidFill>
                            <a:schemeClr val="tx1"/>
                          </a:solidFill>
                        </a:rPr>
                        <a:t>0</a:t>
                      </a:r>
                      <a:endParaRPr lang="ko-KR" alt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lnTlToBr w="0">
                      <a:noFill/>
                    </a:lnTlToBr>
                    <a:lnBlToTr w="0">
                      <a:noFill/>
                    </a:lnBlToTr>
                    <a:solidFill>
                      <a:schemeClr val="bg1"/>
                    </a:solidFill>
                  </a:tcPr>
                </a:tc>
                <a:tc>
                  <a:txBody>
                    <a:bodyPr/>
                    <a:lstStyle/>
                    <a:p>
                      <a:pPr lvl="0" algn="ctr">
                        <a:buNone/>
                      </a:pPr>
                      <a:r>
                        <a:rPr lang="en-US" altLang="ko-KR">
                          <a:solidFill>
                            <a:schemeClr val="tx1"/>
                          </a:solidFill>
                        </a:rPr>
                        <a:t>0</a:t>
                      </a: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bg1"/>
                    </a:solidFill>
                  </a:tcPr>
                </a:tc>
                <a:extLst>
                  <a:ext uri="{0D108BD9-81ED-4DB2-BD59-A6C34878D82A}">
                    <a16:rowId xmlns:a16="http://schemas.microsoft.com/office/drawing/2014/main" val="2991389969"/>
                  </a:ext>
                </a:extLst>
              </a:tr>
            </a:tbl>
          </a:graphicData>
        </a:graphic>
      </p:graphicFrame>
      <p:sp>
        <p:nvSpPr>
          <p:cNvPr id="8" name="TextBox 7">
            <a:extLst>
              <a:ext uri="{FF2B5EF4-FFF2-40B4-BE49-F238E27FC236}">
                <a16:creationId xmlns:a16="http://schemas.microsoft.com/office/drawing/2014/main" id="{4C359BF4-53BD-5A5E-56D1-42B18100AE16}"/>
              </a:ext>
            </a:extLst>
          </p:cNvPr>
          <p:cNvSpPr txBox="1"/>
          <p:nvPr/>
        </p:nvSpPr>
        <p:spPr>
          <a:xfrm>
            <a:off x="2692969" y="9334569"/>
            <a:ext cx="2982291" cy="369332"/>
          </a:xfrm>
          <a:prstGeom prst="rect">
            <a:avLst/>
          </a:prstGeom>
          <a:noFill/>
        </p:spPr>
        <p:txBody>
          <a:bodyPr wrap="none" lIns="91440" tIns="45720" rIns="91440" bIns="45720" rtlCol="0" anchor="t">
            <a:spAutoFit/>
          </a:bodyPr>
          <a:lstStyle/>
          <a:p>
            <a:r>
              <a:rPr lang="en-US" altLang="ko-KR" b="1">
                <a:ea typeface="맑은 고딕"/>
              </a:rPr>
              <a:t>User One-hot Representation</a:t>
            </a:r>
          </a:p>
        </p:txBody>
      </p:sp>
      <p:sp>
        <p:nvSpPr>
          <p:cNvPr id="10" name="TextBox 9">
            <a:extLst>
              <a:ext uri="{FF2B5EF4-FFF2-40B4-BE49-F238E27FC236}">
                <a16:creationId xmlns:a16="http://schemas.microsoft.com/office/drawing/2014/main" id="{9DDE0384-2F34-F5F2-312A-8169CB802F04}"/>
              </a:ext>
            </a:extLst>
          </p:cNvPr>
          <p:cNvSpPr txBox="1"/>
          <p:nvPr/>
        </p:nvSpPr>
        <p:spPr>
          <a:xfrm>
            <a:off x="6006038" y="9334569"/>
            <a:ext cx="3471207" cy="369332"/>
          </a:xfrm>
          <a:prstGeom prst="rect">
            <a:avLst/>
          </a:prstGeom>
          <a:noFill/>
        </p:spPr>
        <p:txBody>
          <a:bodyPr wrap="none" lIns="91440" tIns="45720" rIns="91440" bIns="45720" rtlCol="0" anchor="t">
            <a:spAutoFit/>
          </a:bodyPr>
          <a:lstStyle/>
          <a:p>
            <a:r>
              <a:rPr lang="en-US" altLang="ko-KR" b="1">
                <a:solidFill>
                  <a:schemeClr val="tx1"/>
                </a:solidFill>
              </a:rPr>
              <a:t>Business</a:t>
            </a:r>
            <a:r>
              <a:rPr lang="en-US" b="1">
                <a:ea typeface="Calibri"/>
              </a:rPr>
              <a:t> One-hot Representation</a:t>
            </a:r>
            <a:endParaRPr lang="en-US">
              <a:ea typeface="Calibri"/>
            </a:endParaRPr>
          </a:p>
        </p:txBody>
      </p:sp>
      <p:sp>
        <p:nvSpPr>
          <p:cNvPr id="11" name="TextBox 10">
            <a:extLst>
              <a:ext uri="{FF2B5EF4-FFF2-40B4-BE49-F238E27FC236}">
                <a16:creationId xmlns:a16="http://schemas.microsoft.com/office/drawing/2014/main" id="{D37F3956-5FC1-5DD1-1EDF-16F59B708297}"/>
              </a:ext>
            </a:extLst>
          </p:cNvPr>
          <p:cNvSpPr txBox="1"/>
          <p:nvPr/>
        </p:nvSpPr>
        <p:spPr>
          <a:xfrm>
            <a:off x="1125613" y="8652858"/>
            <a:ext cx="938077" cy="830997"/>
          </a:xfrm>
          <a:prstGeom prst="rect">
            <a:avLst/>
          </a:prstGeom>
          <a:noFill/>
        </p:spPr>
        <p:txBody>
          <a:bodyPr wrap="none" lIns="91440" tIns="45720" rIns="91440" bIns="45720" rtlCol="0" anchor="t">
            <a:spAutoFit/>
          </a:bodyPr>
          <a:lstStyle/>
          <a:p>
            <a:pPr algn="ctr"/>
            <a:r>
              <a:rPr lang="en-US" altLang="ko-KR" sz="2400" b="1">
                <a:ea typeface="맑은 고딕"/>
              </a:rPr>
              <a:t>Input </a:t>
            </a:r>
          </a:p>
          <a:p>
            <a:pPr algn="ctr"/>
            <a:r>
              <a:rPr lang="en-US" altLang="ko-KR" sz="2400" b="1">
                <a:ea typeface="맑은 고딕"/>
              </a:rPr>
              <a:t>Layer</a:t>
            </a:r>
            <a:endParaRPr lang="ko-KR" altLang="en-US" sz="2400" b="1">
              <a:ea typeface="맑은 고딕"/>
            </a:endParaRPr>
          </a:p>
        </p:txBody>
      </p:sp>
      <p:sp>
        <p:nvSpPr>
          <p:cNvPr id="12" name="직사각형 11">
            <a:extLst>
              <a:ext uri="{FF2B5EF4-FFF2-40B4-BE49-F238E27FC236}">
                <a16:creationId xmlns:a16="http://schemas.microsoft.com/office/drawing/2014/main" id="{11047900-196D-3C1A-B4EC-D010C705FEAA}"/>
              </a:ext>
            </a:extLst>
          </p:cNvPr>
          <p:cNvSpPr/>
          <p:nvPr/>
        </p:nvSpPr>
        <p:spPr>
          <a:xfrm>
            <a:off x="2844448" y="6768446"/>
            <a:ext cx="2897903" cy="8589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a:solidFill>
                  <a:schemeClr val="tx1"/>
                </a:solidFill>
              </a:rPr>
              <a:t>User Latent Vector</a:t>
            </a:r>
            <a:endParaRPr lang="ko-KR" altLang="en-US" b="1">
              <a:solidFill>
                <a:schemeClr val="tx1"/>
              </a:solidFill>
            </a:endParaRPr>
          </a:p>
        </p:txBody>
      </p:sp>
      <p:sp>
        <p:nvSpPr>
          <p:cNvPr id="14" name="TextBox 13">
            <a:extLst>
              <a:ext uri="{FF2B5EF4-FFF2-40B4-BE49-F238E27FC236}">
                <a16:creationId xmlns:a16="http://schemas.microsoft.com/office/drawing/2014/main" id="{B3C060E6-AF6E-2E11-4590-8742609EF7A0}"/>
              </a:ext>
            </a:extLst>
          </p:cNvPr>
          <p:cNvSpPr txBox="1"/>
          <p:nvPr/>
        </p:nvSpPr>
        <p:spPr>
          <a:xfrm>
            <a:off x="748907" y="6829804"/>
            <a:ext cx="1691489" cy="830997"/>
          </a:xfrm>
          <a:prstGeom prst="rect">
            <a:avLst/>
          </a:prstGeom>
          <a:noFill/>
        </p:spPr>
        <p:txBody>
          <a:bodyPr wrap="none" rtlCol="0">
            <a:spAutoFit/>
          </a:bodyPr>
          <a:lstStyle/>
          <a:p>
            <a:pPr algn="ctr"/>
            <a:r>
              <a:rPr lang="en-US" altLang="ko-KR" sz="2400" b="1"/>
              <a:t>Embedding </a:t>
            </a:r>
          </a:p>
          <a:p>
            <a:pPr algn="ctr"/>
            <a:r>
              <a:rPr lang="en-US" altLang="ko-KR" sz="2400" b="1"/>
              <a:t>Layer</a:t>
            </a:r>
            <a:endParaRPr lang="ko-KR" altLang="en-US" sz="2400" b="1"/>
          </a:p>
        </p:txBody>
      </p:sp>
      <p:sp>
        <p:nvSpPr>
          <p:cNvPr id="29" name="TextBox 28">
            <a:extLst>
              <a:ext uri="{FF2B5EF4-FFF2-40B4-BE49-F238E27FC236}">
                <a16:creationId xmlns:a16="http://schemas.microsoft.com/office/drawing/2014/main" id="{239E8110-C66A-9527-68A4-D961D173587B}"/>
              </a:ext>
            </a:extLst>
          </p:cNvPr>
          <p:cNvSpPr txBox="1"/>
          <p:nvPr/>
        </p:nvSpPr>
        <p:spPr>
          <a:xfrm>
            <a:off x="496334" y="4482216"/>
            <a:ext cx="2196635" cy="830997"/>
          </a:xfrm>
          <a:prstGeom prst="rect">
            <a:avLst/>
          </a:prstGeom>
          <a:noFill/>
        </p:spPr>
        <p:txBody>
          <a:bodyPr wrap="square" lIns="91440" tIns="45720" rIns="91440" bIns="45720" rtlCol="0" anchor="t">
            <a:spAutoFit/>
          </a:bodyPr>
          <a:lstStyle/>
          <a:p>
            <a:pPr algn="ctr"/>
            <a:r>
              <a:rPr lang="en-US" sz="2400" b="1">
                <a:ea typeface="Calibri"/>
              </a:rPr>
              <a:t>Element-wise </a:t>
            </a:r>
          </a:p>
          <a:p>
            <a:pPr algn="ctr"/>
            <a:r>
              <a:rPr lang="en-US" sz="2400" b="1">
                <a:ea typeface="Calibri"/>
              </a:rPr>
              <a:t>Product Layer</a:t>
            </a:r>
            <a:endParaRPr lang="en-US" sz="2400" b="1">
              <a:ea typeface="Calibri"/>
              <a:cs typeface="Calibri"/>
            </a:endParaRPr>
          </a:p>
        </p:txBody>
      </p:sp>
      <mc:AlternateContent xmlns:mc="http://schemas.openxmlformats.org/markup-compatibility/2006" xmlns:a14="http://schemas.microsoft.com/office/drawing/2010/main">
        <mc:Choice Requires="a14">
          <p:sp>
            <p:nvSpPr>
              <p:cNvPr id="35" name="타원 34">
                <a:extLst>
                  <a:ext uri="{FF2B5EF4-FFF2-40B4-BE49-F238E27FC236}">
                    <a16:creationId xmlns:a16="http://schemas.microsoft.com/office/drawing/2014/main" id="{D9FD8D09-63DD-B5E1-A036-CD7D85658A39}"/>
                  </a:ext>
                </a:extLst>
              </p:cNvPr>
              <p:cNvSpPr/>
              <p:nvPr/>
            </p:nvSpPr>
            <p:spPr>
              <a:xfrm>
                <a:off x="5548243" y="1927728"/>
                <a:ext cx="701567" cy="6567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ko-KR" altLang="en-US" i="1" dirty="0" smtClean="0">
                              <a:solidFill>
                                <a:schemeClr val="tx1"/>
                              </a:solidFill>
                              <a:latin typeface="Cambria Math" panose="02040503050406030204" pitchFamily="18" charset="0"/>
                            </a:rPr>
                          </m:ctrlPr>
                        </m:sSubPr>
                        <m:e>
                          <m:acc>
                            <m:accPr>
                              <m:chr m:val="̂"/>
                              <m:ctrlPr>
                                <a:rPr lang="ko-KR" altLang="en-US" i="1" dirty="0">
                                  <a:solidFill>
                                    <a:schemeClr val="tx1"/>
                                  </a:solidFill>
                                  <a:latin typeface="Cambria Math" panose="02040503050406030204" pitchFamily="18" charset="0"/>
                                </a:rPr>
                              </m:ctrlPr>
                            </m:accPr>
                            <m:e>
                              <m:r>
                                <a:rPr lang="ko-KR" altLang="en-US" i="1" dirty="0">
                                  <a:solidFill>
                                    <a:schemeClr val="tx1"/>
                                  </a:solidFill>
                                  <a:latin typeface="Cambria Math" panose="02040503050406030204" pitchFamily="18" charset="0"/>
                                </a:rPr>
                                <m:t>𝑦</m:t>
                              </m:r>
                            </m:e>
                          </m:acc>
                        </m:e>
                        <m:sub>
                          <m:r>
                            <a:rPr lang="ko-KR" altLang="en-US" i="1" dirty="0">
                              <a:solidFill>
                                <a:schemeClr val="tx1"/>
                              </a:solidFill>
                              <a:latin typeface="Cambria Math" panose="02040503050406030204" pitchFamily="18" charset="0"/>
                            </a:rPr>
                            <m:t>𝑢𝑖</m:t>
                          </m:r>
                        </m:sub>
                      </m:sSub>
                    </m:oMath>
                  </m:oMathPara>
                </a14:m>
                <a:endParaRPr lang="ko-KR" altLang="en-US">
                  <a:solidFill>
                    <a:schemeClr val="tx1"/>
                  </a:solidFill>
                </a:endParaRPr>
              </a:p>
            </p:txBody>
          </p:sp>
        </mc:Choice>
        <mc:Fallback xmlns="">
          <p:sp>
            <p:nvSpPr>
              <p:cNvPr id="35" name="타원 34">
                <a:extLst>
                  <a:ext uri="{FF2B5EF4-FFF2-40B4-BE49-F238E27FC236}">
                    <a16:creationId xmlns:a16="http://schemas.microsoft.com/office/drawing/2014/main" id="{D9FD8D09-63DD-B5E1-A036-CD7D85658A39}"/>
                  </a:ext>
                </a:extLst>
              </p:cNvPr>
              <p:cNvSpPr>
                <a:spLocks noRot="1" noChangeAspect="1" noMove="1" noResize="1" noEditPoints="1" noAdjustHandles="1" noChangeArrowheads="1" noChangeShapeType="1" noTextEdit="1"/>
              </p:cNvSpPr>
              <p:nvPr/>
            </p:nvSpPr>
            <p:spPr>
              <a:xfrm>
                <a:off x="5548243" y="1927728"/>
                <a:ext cx="701567" cy="656751"/>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타원 35">
                <a:extLst>
                  <a:ext uri="{FF2B5EF4-FFF2-40B4-BE49-F238E27FC236}">
                    <a16:creationId xmlns:a16="http://schemas.microsoft.com/office/drawing/2014/main" id="{DEA900C3-75B5-305F-8024-6D3D40AAEC46}"/>
                  </a:ext>
                </a:extLst>
              </p:cNvPr>
              <p:cNvSpPr/>
              <p:nvPr/>
            </p:nvSpPr>
            <p:spPr>
              <a:xfrm>
                <a:off x="8118519" y="1868865"/>
                <a:ext cx="701567" cy="6567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ko-KR" altLang="en-US"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𝑦</m:t>
                          </m:r>
                        </m:e>
                        <m:sub>
                          <m:r>
                            <a:rPr lang="ko-KR" altLang="en-US" i="1" smtClean="0">
                              <a:solidFill>
                                <a:schemeClr val="tx1"/>
                              </a:solidFill>
                              <a:latin typeface="Cambria Math" panose="02040503050406030204" pitchFamily="18" charset="0"/>
                            </a:rPr>
                            <m:t>𝑢𝑖</m:t>
                          </m:r>
                        </m:sub>
                      </m:sSub>
                    </m:oMath>
                  </m:oMathPara>
                </a14:m>
                <a:endParaRPr lang="ko-KR" altLang="en-US">
                  <a:solidFill>
                    <a:schemeClr val="tx1"/>
                  </a:solidFill>
                </a:endParaRPr>
              </a:p>
            </p:txBody>
          </p:sp>
        </mc:Choice>
        <mc:Fallback xmlns="">
          <p:sp>
            <p:nvSpPr>
              <p:cNvPr id="36" name="타원 35">
                <a:extLst>
                  <a:ext uri="{FF2B5EF4-FFF2-40B4-BE49-F238E27FC236}">
                    <a16:creationId xmlns:a16="http://schemas.microsoft.com/office/drawing/2014/main" id="{DEA900C3-75B5-305F-8024-6D3D40AAEC46}"/>
                  </a:ext>
                </a:extLst>
              </p:cNvPr>
              <p:cNvSpPr>
                <a:spLocks noRot="1" noChangeAspect="1" noMove="1" noResize="1" noEditPoints="1" noAdjustHandles="1" noChangeArrowheads="1" noChangeShapeType="1" noTextEdit="1"/>
              </p:cNvSpPr>
              <p:nvPr/>
            </p:nvSpPr>
            <p:spPr>
              <a:xfrm>
                <a:off x="8118519" y="1868865"/>
                <a:ext cx="701567" cy="656751"/>
              </a:xfrm>
              <a:prstGeom prst="ellipse">
                <a:avLst/>
              </a:prstGeom>
              <a:blipFill>
                <a:blip r:embed="rId5"/>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A309C12-F960-D012-A3B2-9747FA5BADC3}"/>
              </a:ext>
            </a:extLst>
          </p:cNvPr>
          <p:cNvSpPr txBox="1"/>
          <p:nvPr/>
        </p:nvSpPr>
        <p:spPr>
          <a:xfrm>
            <a:off x="849223" y="1966409"/>
            <a:ext cx="1490857" cy="461665"/>
          </a:xfrm>
          <a:prstGeom prst="rect">
            <a:avLst/>
          </a:prstGeom>
          <a:noFill/>
        </p:spPr>
        <p:txBody>
          <a:bodyPr wrap="none" rtlCol="0">
            <a:spAutoFit/>
          </a:bodyPr>
          <a:lstStyle/>
          <a:p>
            <a:pPr algn="ctr"/>
            <a:r>
              <a:rPr lang="en-US" altLang="ko-KR" sz="2400" b="1"/>
              <a:t>Prediction</a:t>
            </a:r>
            <a:endParaRPr lang="ko-KR" altLang="en-US" sz="2400" b="1"/>
          </a:p>
        </p:txBody>
      </p:sp>
      <p:cxnSp>
        <p:nvCxnSpPr>
          <p:cNvPr id="40" name="직선 화살표 연결선 39">
            <a:extLst>
              <a:ext uri="{FF2B5EF4-FFF2-40B4-BE49-F238E27FC236}">
                <a16:creationId xmlns:a16="http://schemas.microsoft.com/office/drawing/2014/main" id="{C151ABD4-4F26-0675-CCB4-BBED7C019068}"/>
              </a:ext>
            </a:extLst>
          </p:cNvPr>
          <p:cNvCxnSpPr>
            <a:cxnSpLocks/>
          </p:cNvCxnSpPr>
          <p:nvPr/>
        </p:nvCxnSpPr>
        <p:spPr>
          <a:xfrm flipH="1">
            <a:off x="6278838" y="2251665"/>
            <a:ext cx="1692574" cy="44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82A9A9B-BB18-8CBF-7143-BF49297E49D0}"/>
              </a:ext>
            </a:extLst>
          </p:cNvPr>
          <p:cNvSpPr txBox="1"/>
          <p:nvPr/>
        </p:nvSpPr>
        <p:spPr>
          <a:xfrm>
            <a:off x="6494842" y="1675728"/>
            <a:ext cx="1202509" cy="461665"/>
          </a:xfrm>
          <a:prstGeom prst="rect">
            <a:avLst/>
          </a:prstGeom>
          <a:noFill/>
        </p:spPr>
        <p:txBody>
          <a:bodyPr wrap="none" rtlCol="0">
            <a:spAutoFit/>
          </a:bodyPr>
          <a:lstStyle/>
          <a:p>
            <a:r>
              <a:rPr lang="en-US" altLang="ko-KR" sz="2400" b="1"/>
              <a:t>Training</a:t>
            </a:r>
            <a:endParaRPr lang="ko-KR" altLang="en-US" sz="2400" b="1"/>
          </a:p>
        </p:txBody>
      </p:sp>
      <p:graphicFrame>
        <p:nvGraphicFramePr>
          <p:cNvPr id="3" name="표 2">
            <a:extLst>
              <a:ext uri="{FF2B5EF4-FFF2-40B4-BE49-F238E27FC236}">
                <a16:creationId xmlns:a16="http://schemas.microsoft.com/office/drawing/2014/main" id="{431CAE7D-C83B-EF42-57B6-DD3A72FFDB06}"/>
              </a:ext>
            </a:extLst>
          </p:cNvPr>
          <p:cNvGraphicFramePr>
            <a:graphicFrameLocks noGrp="1"/>
          </p:cNvGraphicFramePr>
          <p:nvPr>
            <p:extLst>
              <p:ext uri="{D42A27DB-BD31-4B8C-83A1-F6EECF244321}">
                <p14:modId xmlns:p14="http://schemas.microsoft.com/office/powerpoint/2010/main" val="1105050011"/>
              </p:ext>
            </p:extLst>
          </p:nvPr>
        </p:nvGraphicFramePr>
        <p:xfrm>
          <a:off x="6000847" y="8791677"/>
          <a:ext cx="3128495" cy="370840"/>
        </p:xfrm>
        <a:graphic>
          <a:graphicData uri="http://schemas.openxmlformats.org/drawingml/2006/table">
            <a:tbl>
              <a:tblPr firstRow="1" bandRow="1">
                <a:tableStyleId>{5C22544A-7EE6-4342-B048-85BDC9FD1C3A}</a:tableStyleId>
              </a:tblPr>
              <a:tblGrid>
                <a:gridCol w="625699">
                  <a:extLst>
                    <a:ext uri="{9D8B030D-6E8A-4147-A177-3AD203B41FA5}">
                      <a16:colId xmlns:a16="http://schemas.microsoft.com/office/drawing/2014/main" val="306082956"/>
                    </a:ext>
                  </a:extLst>
                </a:gridCol>
                <a:gridCol w="625699">
                  <a:extLst>
                    <a:ext uri="{9D8B030D-6E8A-4147-A177-3AD203B41FA5}">
                      <a16:colId xmlns:a16="http://schemas.microsoft.com/office/drawing/2014/main" val="2466904866"/>
                    </a:ext>
                  </a:extLst>
                </a:gridCol>
                <a:gridCol w="625699">
                  <a:extLst>
                    <a:ext uri="{9D8B030D-6E8A-4147-A177-3AD203B41FA5}">
                      <a16:colId xmlns:a16="http://schemas.microsoft.com/office/drawing/2014/main" val="2029269894"/>
                    </a:ext>
                  </a:extLst>
                </a:gridCol>
                <a:gridCol w="625699">
                  <a:extLst>
                    <a:ext uri="{9D8B030D-6E8A-4147-A177-3AD203B41FA5}">
                      <a16:colId xmlns:a16="http://schemas.microsoft.com/office/drawing/2014/main" val="1690085188"/>
                    </a:ext>
                  </a:extLst>
                </a:gridCol>
                <a:gridCol w="625699">
                  <a:extLst>
                    <a:ext uri="{9D8B030D-6E8A-4147-A177-3AD203B41FA5}">
                      <a16:colId xmlns:a16="http://schemas.microsoft.com/office/drawing/2014/main" val="568264521"/>
                    </a:ext>
                  </a:extLst>
                </a:gridCol>
              </a:tblGrid>
              <a:tr h="370840">
                <a:tc>
                  <a:txBody>
                    <a:bodyPr/>
                    <a:lstStyle/>
                    <a:p>
                      <a:pPr algn="ctr" latinLnBrk="1"/>
                      <a:r>
                        <a:rPr lang="en-US" altLang="ko-KR">
                          <a:solidFill>
                            <a:schemeClr val="tx1"/>
                          </a:solidFill>
                        </a:rPr>
                        <a:t>0</a:t>
                      </a:r>
                      <a:endParaRPr lang="ko-KR"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a:solidFill>
                            <a:schemeClr val="tx1"/>
                          </a:solidFill>
                        </a:rPr>
                        <a:t>…..</a:t>
                      </a:r>
                      <a:endParaRPr lang="ko-KR"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ctr">
                        <a:buNone/>
                      </a:pPr>
                      <a:r>
                        <a:rPr lang="en-US" altLang="ko-KR">
                          <a:solidFill>
                            <a:schemeClr val="tx1"/>
                          </a:solidFill>
                        </a:rPr>
                        <a:t>1</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lnTlToBr w="0">
                      <a:noFill/>
                    </a:lnTlToBr>
                    <a:lnBlToTr w="0">
                      <a:noFill/>
                    </a:lnBlToTr>
                    <a:solidFill>
                      <a:srgbClr val="FCD5B5"/>
                    </a:solidFill>
                  </a:tcPr>
                </a:tc>
                <a:tc>
                  <a:txBody>
                    <a:bodyPr/>
                    <a:lstStyle/>
                    <a:p>
                      <a:pPr lvl="0" algn="ctr">
                        <a:buNone/>
                      </a:pPr>
                      <a:r>
                        <a:rPr lang="en-US" altLang="ko-KR">
                          <a:solidFill>
                            <a:schemeClr val="tx1"/>
                          </a:solidFill>
                        </a:rPr>
                        <a:t>0</a:t>
                      </a: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bg1"/>
                    </a:solidFill>
                  </a:tcPr>
                </a:tc>
                <a:extLst>
                  <a:ext uri="{0D108BD9-81ED-4DB2-BD59-A6C34878D82A}">
                    <a16:rowId xmlns:a16="http://schemas.microsoft.com/office/drawing/2014/main" val="2991389969"/>
                  </a:ext>
                </a:extLst>
              </a:tr>
            </a:tbl>
          </a:graphicData>
        </a:graphic>
      </p:graphicFrame>
      <p:cxnSp>
        <p:nvCxnSpPr>
          <p:cNvPr id="23" name="직선 화살표 연결선 22">
            <a:extLst>
              <a:ext uri="{FF2B5EF4-FFF2-40B4-BE49-F238E27FC236}">
                <a16:creationId xmlns:a16="http://schemas.microsoft.com/office/drawing/2014/main" id="{645DB567-9889-D00E-241F-8D9539ADBA03}"/>
              </a:ext>
            </a:extLst>
          </p:cNvPr>
          <p:cNvCxnSpPr>
            <a:cxnSpLocks/>
          </p:cNvCxnSpPr>
          <p:nvPr/>
        </p:nvCxnSpPr>
        <p:spPr>
          <a:xfrm flipV="1">
            <a:off x="5894009" y="2673532"/>
            <a:ext cx="5017" cy="15886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그룹 82">
            <a:extLst>
              <a:ext uri="{FF2B5EF4-FFF2-40B4-BE49-F238E27FC236}">
                <a16:creationId xmlns:a16="http://schemas.microsoft.com/office/drawing/2014/main" id="{230BD138-D1CA-692C-E6BB-81D120B080CC}"/>
              </a:ext>
            </a:extLst>
          </p:cNvPr>
          <p:cNvGrpSpPr/>
          <p:nvPr/>
        </p:nvGrpSpPr>
        <p:grpSpPr>
          <a:xfrm>
            <a:off x="3303552" y="7760637"/>
            <a:ext cx="2031780" cy="951946"/>
            <a:chOff x="3887752" y="7760637"/>
            <a:chExt cx="2031780" cy="951946"/>
          </a:xfrm>
        </p:grpSpPr>
        <p:grpSp>
          <p:nvGrpSpPr>
            <p:cNvPr id="76" name="그룹 75">
              <a:extLst>
                <a:ext uri="{FF2B5EF4-FFF2-40B4-BE49-F238E27FC236}">
                  <a16:creationId xmlns:a16="http://schemas.microsoft.com/office/drawing/2014/main" id="{E266AD37-F0B8-C906-A0D2-E62056D8EBC0}"/>
                </a:ext>
              </a:extLst>
            </p:cNvPr>
            <p:cNvGrpSpPr/>
            <p:nvPr/>
          </p:nvGrpSpPr>
          <p:grpSpPr>
            <a:xfrm>
              <a:off x="3887752" y="7760637"/>
              <a:ext cx="2031780" cy="945015"/>
              <a:chOff x="5450022" y="5747024"/>
              <a:chExt cx="1305986" cy="945015"/>
            </a:xfrm>
          </p:grpSpPr>
          <p:cxnSp>
            <p:nvCxnSpPr>
              <p:cNvPr id="57" name="직선 화살표 연결선 56">
                <a:extLst>
                  <a:ext uri="{FF2B5EF4-FFF2-40B4-BE49-F238E27FC236}">
                    <a16:creationId xmlns:a16="http://schemas.microsoft.com/office/drawing/2014/main" id="{0A5EF35C-3860-C67D-D995-A5E274B7DF65}"/>
                  </a:ext>
                </a:extLst>
              </p:cNvPr>
              <p:cNvCxnSpPr>
                <a:cxnSpLocks/>
              </p:cNvCxnSpPr>
              <p:nvPr/>
            </p:nvCxnSpPr>
            <p:spPr>
              <a:xfrm flipV="1">
                <a:off x="5705796" y="5780722"/>
                <a:ext cx="373847" cy="9113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9D20E2EB-2808-89AA-12E3-D70AD2B45C06}"/>
                  </a:ext>
                </a:extLst>
              </p:cNvPr>
              <p:cNvCxnSpPr>
                <a:cxnSpLocks/>
              </p:cNvCxnSpPr>
              <p:nvPr/>
            </p:nvCxnSpPr>
            <p:spPr>
              <a:xfrm flipV="1">
                <a:off x="5716717" y="5747024"/>
                <a:ext cx="52716" cy="9450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5" name="그룹 74">
                <a:extLst>
                  <a:ext uri="{FF2B5EF4-FFF2-40B4-BE49-F238E27FC236}">
                    <a16:creationId xmlns:a16="http://schemas.microsoft.com/office/drawing/2014/main" id="{51F511D9-13C3-A9FB-67B8-A3A095C000D0}"/>
                  </a:ext>
                </a:extLst>
              </p:cNvPr>
              <p:cNvGrpSpPr/>
              <p:nvPr/>
            </p:nvGrpSpPr>
            <p:grpSpPr>
              <a:xfrm>
                <a:off x="5450022" y="5766912"/>
                <a:ext cx="1305986" cy="891429"/>
                <a:chOff x="5450022" y="5766912"/>
                <a:chExt cx="1305986" cy="891429"/>
              </a:xfrm>
            </p:grpSpPr>
            <p:cxnSp>
              <p:nvCxnSpPr>
                <p:cNvPr id="43" name="직선 화살표 연결선 42">
                  <a:extLst>
                    <a:ext uri="{FF2B5EF4-FFF2-40B4-BE49-F238E27FC236}">
                      <a16:creationId xmlns:a16="http://schemas.microsoft.com/office/drawing/2014/main" id="{F490CB12-16D6-7BEE-C70F-497D1547CE3A}"/>
                    </a:ext>
                  </a:extLst>
                </p:cNvPr>
                <p:cNvCxnSpPr>
                  <a:cxnSpLocks/>
                </p:cNvCxnSpPr>
                <p:nvPr/>
              </p:nvCxnSpPr>
              <p:spPr>
                <a:xfrm flipV="1">
                  <a:off x="5717252" y="5780722"/>
                  <a:ext cx="1038756" cy="8776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397A1626-9A49-68FF-F0F8-0527291024A3}"/>
                    </a:ext>
                  </a:extLst>
                </p:cNvPr>
                <p:cNvCxnSpPr>
                  <a:cxnSpLocks/>
                </p:cNvCxnSpPr>
                <p:nvPr/>
              </p:nvCxnSpPr>
              <p:spPr>
                <a:xfrm flipV="1">
                  <a:off x="5717252" y="5766912"/>
                  <a:ext cx="677193" cy="8914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03324F8E-9535-DAE8-9359-AE657E450D16}"/>
                    </a:ext>
                  </a:extLst>
                </p:cNvPr>
                <p:cNvCxnSpPr>
                  <a:cxnSpLocks/>
                </p:cNvCxnSpPr>
                <p:nvPr/>
              </p:nvCxnSpPr>
              <p:spPr>
                <a:xfrm flipH="1" flipV="1">
                  <a:off x="5450022" y="5766912"/>
                  <a:ext cx="255239" cy="8914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2" name="타원 81">
              <a:extLst>
                <a:ext uri="{FF2B5EF4-FFF2-40B4-BE49-F238E27FC236}">
                  <a16:creationId xmlns:a16="http://schemas.microsoft.com/office/drawing/2014/main" id="{6E645EBC-8450-2F81-2BA0-FB3F0A6E2F27}"/>
                </a:ext>
              </a:extLst>
            </p:cNvPr>
            <p:cNvSpPr/>
            <p:nvPr/>
          </p:nvSpPr>
          <p:spPr>
            <a:xfrm>
              <a:off x="4252895" y="8631324"/>
              <a:ext cx="82012" cy="8125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grpSp>
      <p:grpSp>
        <p:nvGrpSpPr>
          <p:cNvPr id="84" name="그룹 83">
            <a:extLst>
              <a:ext uri="{FF2B5EF4-FFF2-40B4-BE49-F238E27FC236}">
                <a16:creationId xmlns:a16="http://schemas.microsoft.com/office/drawing/2014/main" id="{E2DC9314-C233-2C71-AC73-CEB5D1310F16}"/>
              </a:ext>
            </a:extLst>
          </p:cNvPr>
          <p:cNvGrpSpPr/>
          <p:nvPr/>
        </p:nvGrpSpPr>
        <p:grpSpPr>
          <a:xfrm flipH="1">
            <a:off x="6407526" y="7760637"/>
            <a:ext cx="2031778" cy="951946"/>
            <a:chOff x="3887751" y="7760637"/>
            <a:chExt cx="2031778" cy="951946"/>
          </a:xfrm>
        </p:grpSpPr>
        <p:grpSp>
          <p:nvGrpSpPr>
            <p:cNvPr id="85" name="그룹 84">
              <a:extLst>
                <a:ext uri="{FF2B5EF4-FFF2-40B4-BE49-F238E27FC236}">
                  <a16:creationId xmlns:a16="http://schemas.microsoft.com/office/drawing/2014/main" id="{C558008A-17AE-6894-D87E-8BD058B81958}"/>
                </a:ext>
              </a:extLst>
            </p:cNvPr>
            <p:cNvGrpSpPr/>
            <p:nvPr/>
          </p:nvGrpSpPr>
          <p:grpSpPr>
            <a:xfrm>
              <a:off x="3887751" y="7760637"/>
              <a:ext cx="2031778" cy="945015"/>
              <a:chOff x="5450023" y="5747024"/>
              <a:chExt cx="1305985" cy="945015"/>
            </a:xfrm>
          </p:grpSpPr>
          <p:cxnSp>
            <p:nvCxnSpPr>
              <p:cNvPr id="87" name="직선 화살표 연결선 86">
                <a:extLst>
                  <a:ext uri="{FF2B5EF4-FFF2-40B4-BE49-F238E27FC236}">
                    <a16:creationId xmlns:a16="http://schemas.microsoft.com/office/drawing/2014/main" id="{BF707B5E-88EB-35A7-9DCB-178CDA7F4B31}"/>
                  </a:ext>
                </a:extLst>
              </p:cNvPr>
              <p:cNvCxnSpPr>
                <a:cxnSpLocks/>
              </p:cNvCxnSpPr>
              <p:nvPr/>
            </p:nvCxnSpPr>
            <p:spPr>
              <a:xfrm flipV="1">
                <a:off x="5705796" y="5780722"/>
                <a:ext cx="373847" cy="9113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F17CF47B-04AF-E385-E42C-F25371BA7449}"/>
                  </a:ext>
                </a:extLst>
              </p:cNvPr>
              <p:cNvCxnSpPr>
                <a:cxnSpLocks/>
              </p:cNvCxnSpPr>
              <p:nvPr/>
            </p:nvCxnSpPr>
            <p:spPr>
              <a:xfrm flipV="1">
                <a:off x="5716717" y="5747024"/>
                <a:ext cx="52716" cy="9450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9" name="그룹 88">
                <a:extLst>
                  <a:ext uri="{FF2B5EF4-FFF2-40B4-BE49-F238E27FC236}">
                    <a16:creationId xmlns:a16="http://schemas.microsoft.com/office/drawing/2014/main" id="{09E130D1-746A-7E53-D969-829F0DA832F7}"/>
                  </a:ext>
                </a:extLst>
              </p:cNvPr>
              <p:cNvGrpSpPr/>
              <p:nvPr/>
            </p:nvGrpSpPr>
            <p:grpSpPr>
              <a:xfrm>
                <a:off x="5450023" y="5766912"/>
                <a:ext cx="1305985" cy="891429"/>
                <a:chOff x="5450023" y="5766912"/>
                <a:chExt cx="1305985" cy="891429"/>
              </a:xfrm>
            </p:grpSpPr>
            <p:cxnSp>
              <p:nvCxnSpPr>
                <p:cNvPr id="90" name="직선 화살표 연결선 89">
                  <a:extLst>
                    <a:ext uri="{FF2B5EF4-FFF2-40B4-BE49-F238E27FC236}">
                      <a16:creationId xmlns:a16="http://schemas.microsoft.com/office/drawing/2014/main" id="{840BB923-2658-70A8-F8C5-89F54A8D0982}"/>
                    </a:ext>
                  </a:extLst>
                </p:cNvPr>
                <p:cNvCxnSpPr>
                  <a:cxnSpLocks/>
                </p:cNvCxnSpPr>
                <p:nvPr/>
              </p:nvCxnSpPr>
              <p:spPr>
                <a:xfrm flipV="1">
                  <a:off x="5717252" y="5780722"/>
                  <a:ext cx="1038756" cy="8776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E4E29B30-6C20-6D75-25C4-57588A721C6B}"/>
                    </a:ext>
                  </a:extLst>
                </p:cNvPr>
                <p:cNvCxnSpPr>
                  <a:cxnSpLocks/>
                </p:cNvCxnSpPr>
                <p:nvPr/>
              </p:nvCxnSpPr>
              <p:spPr>
                <a:xfrm flipV="1">
                  <a:off x="5717252" y="5766912"/>
                  <a:ext cx="677193" cy="8914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1A92D9F8-25EE-B54C-0B22-204385F67233}"/>
                    </a:ext>
                  </a:extLst>
                </p:cNvPr>
                <p:cNvCxnSpPr>
                  <a:cxnSpLocks/>
                </p:cNvCxnSpPr>
                <p:nvPr/>
              </p:nvCxnSpPr>
              <p:spPr>
                <a:xfrm flipH="1" flipV="1">
                  <a:off x="5450023" y="5766912"/>
                  <a:ext cx="255239" cy="8914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6" name="타원 85">
              <a:extLst>
                <a:ext uri="{FF2B5EF4-FFF2-40B4-BE49-F238E27FC236}">
                  <a16:creationId xmlns:a16="http://schemas.microsoft.com/office/drawing/2014/main" id="{4469296B-800A-0C71-B7B9-63E86D19D39D}"/>
                </a:ext>
              </a:extLst>
            </p:cNvPr>
            <p:cNvSpPr/>
            <p:nvPr/>
          </p:nvSpPr>
          <p:spPr>
            <a:xfrm>
              <a:off x="4252895" y="8631324"/>
              <a:ext cx="82012" cy="8125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grpSp>
      <p:sp>
        <p:nvSpPr>
          <p:cNvPr id="134" name="직사각형 133">
            <a:extLst>
              <a:ext uri="{FF2B5EF4-FFF2-40B4-BE49-F238E27FC236}">
                <a16:creationId xmlns:a16="http://schemas.microsoft.com/office/drawing/2014/main" id="{6DC52507-3C64-392A-C570-84071289CF22}"/>
              </a:ext>
            </a:extLst>
          </p:cNvPr>
          <p:cNvSpPr/>
          <p:nvPr/>
        </p:nvSpPr>
        <p:spPr>
          <a:xfrm>
            <a:off x="5997785" y="6763301"/>
            <a:ext cx="2897903" cy="858982"/>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a:solidFill>
                  <a:schemeClr val="tx1"/>
                </a:solidFill>
              </a:rPr>
              <a:t>Business Latent Vector</a:t>
            </a:r>
            <a:endParaRPr lang="ko-KR" altLang="en-US" b="1">
              <a:solidFill>
                <a:schemeClr val="tx1"/>
              </a:solidFill>
            </a:endParaRPr>
          </a:p>
        </p:txBody>
      </p:sp>
      <p:cxnSp>
        <p:nvCxnSpPr>
          <p:cNvPr id="132" name="직선 화살표 연결선 131">
            <a:extLst>
              <a:ext uri="{FF2B5EF4-FFF2-40B4-BE49-F238E27FC236}">
                <a16:creationId xmlns:a16="http://schemas.microsoft.com/office/drawing/2014/main" id="{DAB72483-8F6F-D5B4-168F-85BBC5F70A27}"/>
              </a:ext>
            </a:extLst>
          </p:cNvPr>
          <p:cNvCxnSpPr>
            <a:cxnSpLocks/>
          </p:cNvCxnSpPr>
          <p:nvPr/>
        </p:nvCxnSpPr>
        <p:spPr>
          <a:xfrm flipV="1">
            <a:off x="3024211" y="5233608"/>
            <a:ext cx="1611989" cy="14571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05A910F4-08D2-12CE-1FC2-23D6B294C363}"/>
              </a:ext>
            </a:extLst>
          </p:cNvPr>
          <p:cNvCxnSpPr>
            <a:cxnSpLocks/>
          </p:cNvCxnSpPr>
          <p:nvPr/>
        </p:nvCxnSpPr>
        <p:spPr>
          <a:xfrm flipV="1">
            <a:off x="3663932" y="5233608"/>
            <a:ext cx="1611989" cy="14571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79695776-BB56-D78B-5EF2-D114BF260822}"/>
              </a:ext>
            </a:extLst>
          </p:cNvPr>
          <p:cNvCxnSpPr>
            <a:cxnSpLocks/>
          </p:cNvCxnSpPr>
          <p:nvPr/>
        </p:nvCxnSpPr>
        <p:spPr>
          <a:xfrm flipV="1">
            <a:off x="4282020" y="5233608"/>
            <a:ext cx="1611989" cy="14571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DB45D32E-FC63-7AAF-A558-8DB88E706C42}"/>
              </a:ext>
            </a:extLst>
          </p:cNvPr>
          <p:cNvCxnSpPr>
            <a:cxnSpLocks/>
          </p:cNvCxnSpPr>
          <p:nvPr/>
        </p:nvCxnSpPr>
        <p:spPr>
          <a:xfrm flipV="1">
            <a:off x="5583096" y="5233608"/>
            <a:ext cx="1611989" cy="14571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43098ED4-B9DC-D7C9-7C8C-A3DAF942134A}"/>
              </a:ext>
            </a:extLst>
          </p:cNvPr>
          <p:cNvCxnSpPr>
            <a:cxnSpLocks/>
          </p:cNvCxnSpPr>
          <p:nvPr/>
        </p:nvCxnSpPr>
        <p:spPr>
          <a:xfrm flipH="1" flipV="1">
            <a:off x="7238635" y="5233608"/>
            <a:ext cx="1611989" cy="14571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B1D0853E-4290-10F5-6231-46783DA59EEA}"/>
              </a:ext>
            </a:extLst>
          </p:cNvPr>
          <p:cNvCxnSpPr>
            <a:cxnSpLocks/>
          </p:cNvCxnSpPr>
          <p:nvPr/>
        </p:nvCxnSpPr>
        <p:spPr>
          <a:xfrm flipH="1" flipV="1">
            <a:off x="5929293" y="5233608"/>
            <a:ext cx="1611989" cy="14571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303B7F74-BD31-5386-76ED-6468343D8E51}"/>
              </a:ext>
            </a:extLst>
          </p:cNvPr>
          <p:cNvCxnSpPr>
            <a:cxnSpLocks/>
          </p:cNvCxnSpPr>
          <p:nvPr/>
        </p:nvCxnSpPr>
        <p:spPr>
          <a:xfrm flipH="1" flipV="1">
            <a:off x="5314818" y="5233608"/>
            <a:ext cx="1611989" cy="14571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02F9A608-9A0F-7A1D-CDAB-08BFA108D585}"/>
              </a:ext>
            </a:extLst>
          </p:cNvPr>
          <p:cNvCxnSpPr>
            <a:cxnSpLocks/>
          </p:cNvCxnSpPr>
          <p:nvPr/>
        </p:nvCxnSpPr>
        <p:spPr>
          <a:xfrm flipH="1" flipV="1">
            <a:off x="4679750" y="5233608"/>
            <a:ext cx="1611989" cy="14571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055647"/>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27" name="화살표: 아래쪽 26">
            <a:extLst>
              <a:ext uri="{FF2B5EF4-FFF2-40B4-BE49-F238E27FC236}">
                <a16:creationId xmlns:a16="http://schemas.microsoft.com/office/drawing/2014/main" id="{4335CB2A-FFF7-ADB9-C963-E96CCAC9286D}"/>
              </a:ext>
            </a:extLst>
          </p:cNvPr>
          <p:cNvSpPr/>
          <p:nvPr/>
        </p:nvSpPr>
        <p:spPr>
          <a:xfrm>
            <a:off x="12307600" y="4721135"/>
            <a:ext cx="1329520" cy="640400"/>
          </a:xfrm>
          <a:prstGeom prst="downArrow">
            <a:avLst>
              <a:gd name="adj1" fmla="val 44369"/>
              <a:gd name="adj2"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9" name="TextBox 8">
            <a:extLst>
              <a:ext uri="{FF2B5EF4-FFF2-40B4-BE49-F238E27FC236}">
                <a16:creationId xmlns:a16="http://schemas.microsoft.com/office/drawing/2014/main" id="{6D5BD0BB-5D3B-92C1-357C-5F4C278B4136}"/>
              </a:ext>
            </a:extLst>
          </p:cNvPr>
          <p:cNvSpPr txBox="1"/>
          <p:nvPr/>
        </p:nvSpPr>
        <p:spPr>
          <a:xfrm>
            <a:off x="260648" y="331660"/>
            <a:ext cx="7254210" cy="553998"/>
          </a:xfrm>
          <a:prstGeom prst="rect">
            <a:avLst/>
          </a:prstGeom>
          <a:noFill/>
        </p:spPr>
        <p:txBody>
          <a:bodyPr wrap="square" lIns="91440" tIns="45720" rIns="91440" bIns="45720" rtlCol="0" anchor="t">
            <a:spAutoFit/>
          </a:bodyPr>
          <a:lstStyle/>
          <a:p>
            <a:r>
              <a:rPr lang="en-US" altLang="ko-KR" sz="3000" b="1">
                <a:solidFill>
                  <a:srgbClr val="000000"/>
                </a:solidFill>
                <a:latin typeface="맑은 고딕"/>
                <a:ea typeface="맑은 고딕"/>
              </a:rPr>
              <a:t>3</a:t>
            </a:r>
            <a:r>
              <a:rPr lang="en-US" altLang="ko-KR" sz="3000" b="1" u="none">
                <a:solidFill>
                  <a:srgbClr val="000000"/>
                </a:solidFill>
                <a:latin typeface="맑은 고딕"/>
                <a:ea typeface="맑은 고딕"/>
              </a:rPr>
              <a:t>. </a:t>
            </a:r>
            <a:r>
              <a:rPr lang="ko-KR" altLang="en-US" sz="3000" b="1" u="none">
                <a:solidFill>
                  <a:srgbClr val="000000"/>
                </a:solidFill>
                <a:latin typeface="맑은 고딕"/>
                <a:ea typeface="맑은 고딕"/>
              </a:rPr>
              <a:t>평점예측 </a:t>
            </a:r>
            <a:r>
              <a:rPr lang="en-US" altLang="ko-KR" sz="3000" b="1" u="none">
                <a:solidFill>
                  <a:srgbClr val="000000"/>
                </a:solidFill>
                <a:latin typeface="맑은 고딕"/>
                <a:ea typeface="맑은 고딕"/>
              </a:rPr>
              <a:t>MF</a:t>
            </a:r>
            <a:r>
              <a:rPr lang="ko-KR" altLang="en-US" sz="3000" b="1">
                <a:solidFill>
                  <a:srgbClr val="000000"/>
                </a:solidFill>
                <a:latin typeface="맑은 고딕"/>
                <a:ea typeface="맑은 고딕"/>
              </a:rPr>
              <a:t> 모델의 한계점</a:t>
            </a:r>
            <a:endParaRPr lang="ko-KR" altLang="en-US" sz="3000" b="1">
              <a:latin typeface="맑은 고딕"/>
              <a:ea typeface="맑은 고딕"/>
            </a:endParaRPr>
          </a:p>
        </p:txBody>
      </p:sp>
      <p:sp>
        <p:nvSpPr>
          <p:cNvPr id="3" name="Freeform 3"/>
          <p:cNvSpPr/>
          <p:nvPr/>
        </p:nvSpPr>
        <p:spPr>
          <a:xfrm>
            <a:off x="8220187" y="331659"/>
            <a:ext cx="9504346" cy="4189361"/>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rgbClr val="FFF5ED"/>
          </a:solidFill>
          <a:ln w="28575">
            <a:solidFill>
              <a:schemeClr val="tx1"/>
            </a:solidFill>
          </a:ln>
        </p:spPr>
        <p:txBody>
          <a:bodyPr lIns="91440" tIns="45720" rIns="91440" bIns="45720" anchor="t"/>
          <a:lstStyle/>
          <a:p>
            <a:pPr marL="571500" indent="-571500">
              <a:buFont typeface="Wingdings"/>
              <a:buChar char="q"/>
            </a:pPr>
            <a:endParaRPr lang="en-US" altLang="ko-KR" sz="3500" b="1" dirty="0">
              <a:latin typeface="+mn-ea"/>
            </a:endParaRPr>
          </a:p>
          <a:p>
            <a:pPr marL="571500" indent="-571500">
              <a:buFont typeface="Wingdings"/>
              <a:buChar char="q"/>
            </a:pPr>
            <a:r>
              <a:rPr lang="en-US" altLang="ko-KR" sz="3500" b="1" dirty="0">
                <a:latin typeface="+mn-ea"/>
              </a:rPr>
              <a:t>Problem.</a:t>
            </a:r>
          </a:p>
          <a:p>
            <a:endParaRPr lang="en-US" altLang="ko-KR" sz="3500" b="1" dirty="0">
              <a:latin typeface="+mn-ea"/>
            </a:endParaRPr>
          </a:p>
          <a:p>
            <a:pPr marL="1028700" lvl="1" indent="-571500">
              <a:buFont typeface="Wingdings" panose="05000000000000000000" pitchFamily="2" charset="2"/>
              <a:buChar char="Ø"/>
            </a:pPr>
            <a:r>
              <a:rPr lang="ko-KR" altLang="en-US" sz="2400" dirty="0">
                <a:latin typeface="+mn-ea"/>
                <a:cs typeface="Calibri"/>
              </a:rPr>
              <a:t>순위를 매기려면 모든 음식점의 평점 예측이 필요</a:t>
            </a:r>
            <a:endParaRPr lang="en-US" altLang="ko-KR" sz="2400" dirty="0">
              <a:latin typeface="+mn-ea"/>
              <a:cs typeface="Calibri"/>
            </a:endParaRPr>
          </a:p>
          <a:p>
            <a:pPr marL="1028700" lvl="1" indent="-571500">
              <a:buFont typeface="Wingdings" panose="05000000000000000000" pitchFamily="2" charset="2"/>
              <a:buChar char="Ø"/>
            </a:pPr>
            <a:r>
              <a:rPr lang="ko-KR" altLang="en-US" sz="2400" dirty="0">
                <a:latin typeface="+mn-ea"/>
                <a:cs typeface="Calibri"/>
              </a:rPr>
              <a:t>매번 계산하기엔 비용이 큼</a:t>
            </a:r>
            <a:endParaRPr lang="en-US" altLang="ko-KR" sz="2400" dirty="0">
              <a:latin typeface="+mn-ea"/>
              <a:cs typeface="Calibri"/>
            </a:endParaRPr>
          </a:p>
          <a:p>
            <a:pPr marL="1028700" lvl="1" indent="-571500">
              <a:buFont typeface="Wingdings" panose="05000000000000000000" pitchFamily="2" charset="2"/>
              <a:buChar char="Ø"/>
            </a:pPr>
            <a:r>
              <a:rPr lang="ko-KR" altLang="en-US" sz="2400" dirty="0">
                <a:latin typeface="+mn-ea"/>
                <a:cs typeface="Calibri"/>
              </a:rPr>
              <a:t>학습과정에서 </a:t>
            </a:r>
            <a:r>
              <a:rPr lang="en-US" altLang="ko-KR" sz="2400" dirty="0">
                <a:latin typeface="+mn-ea"/>
                <a:cs typeface="Calibri"/>
              </a:rPr>
              <a:t>Ranking </a:t>
            </a:r>
            <a:r>
              <a:rPr lang="ko-KR" altLang="en-US" sz="2400" dirty="0">
                <a:latin typeface="+mn-ea"/>
                <a:cs typeface="Calibri"/>
              </a:rPr>
              <a:t>최적화의 부재</a:t>
            </a:r>
            <a:endParaRPr lang="en-US" altLang="ko-KR" sz="2400" dirty="0">
              <a:latin typeface="+mn-ea"/>
              <a:cs typeface="Calibri"/>
            </a:endParaRPr>
          </a:p>
          <a:p>
            <a:pPr marL="1028700" lvl="1" indent="-571500">
              <a:buFont typeface="Wingdings" panose="05000000000000000000" pitchFamily="2" charset="2"/>
              <a:buChar char="Ø"/>
            </a:pPr>
            <a:endParaRPr lang="en-US" altLang="ko-KR" sz="2400" dirty="0">
              <a:latin typeface="+mn-ea"/>
              <a:cs typeface="Calibri"/>
            </a:endParaRPr>
          </a:p>
          <a:p>
            <a:pPr lvl="1"/>
            <a:endParaRPr lang="en-US" altLang="ko-KR" sz="2400" dirty="0">
              <a:latin typeface="+mn-ea"/>
              <a:cs typeface="Calibri"/>
            </a:endParaRPr>
          </a:p>
          <a:p>
            <a:endParaRPr lang="ko-KR" altLang="en-US" dirty="0">
              <a:latin typeface="+mn-ea"/>
            </a:endParaRPr>
          </a:p>
        </p:txBody>
      </p:sp>
      <p:sp>
        <p:nvSpPr>
          <p:cNvPr id="30" name="Freeform 3">
            <a:extLst>
              <a:ext uri="{FF2B5EF4-FFF2-40B4-BE49-F238E27FC236}">
                <a16:creationId xmlns:a16="http://schemas.microsoft.com/office/drawing/2014/main" id="{32FCCC0D-97C3-C8A9-AC18-89597AFADFE9}"/>
              </a:ext>
            </a:extLst>
          </p:cNvPr>
          <p:cNvSpPr/>
          <p:nvPr/>
        </p:nvSpPr>
        <p:spPr>
          <a:xfrm>
            <a:off x="8174054" y="5492930"/>
            <a:ext cx="9504346" cy="4026305"/>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rgbClr val="FFF5ED"/>
          </a:solidFill>
          <a:ln w="28575">
            <a:solidFill>
              <a:schemeClr val="tx1"/>
            </a:solidFill>
          </a:ln>
        </p:spPr>
        <p:txBody>
          <a:bodyPr lIns="91440" tIns="45720" rIns="91440" bIns="45720" anchor="t"/>
          <a:lstStyle/>
          <a:p>
            <a:endParaRPr lang="en-US" altLang="ko-KR" sz="3500" b="1" dirty="0">
              <a:latin typeface="+mn-ea"/>
            </a:endParaRPr>
          </a:p>
          <a:p>
            <a:pPr marL="457200" indent="-457200">
              <a:buFont typeface="Wingdings" panose="05000000000000000000" pitchFamily="2" charset="2"/>
              <a:buChar char="v"/>
            </a:pPr>
            <a:r>
              <a:rPr lang="en-US" altLang="ko-KR" sz="3500" b="1" dirty="0">
                <a:latin typeface="맑은 고딕"/>
                <a:ea typeface="맑은 고딕"/>
              </a:rPr>
              <a:t>Solved.</a:t>
            </a:r>
          </a:p>
          <a:p>
            <a:endParaRPr lang="en-US" altLang="ko-KR" sz="2800" b="1" dirty="0">
              <a:latin typeface="+mn-ea"/>
              <a:cs typeface="Calibri"/>
            </a:endParaRPr>
          </a:p>
          <a:p>
            <a:pPr marL="1028700" lvl="1" indent="-571500">
              <a:buFont typeface="Wingdings" panose="05000000000000000000" pitchFamily="2" charset="2"/>
              <a:buChar char="ü"/>
            </a:pPr>
            <a:r>
              <a:rPr lang="en-US" altLang="ko-KR" sz="2400" dirty="0">
                <a:latin typeface="맑은 고딕"/>
                <a:ea typeface="맑은 고딕"/>
              </a:rPr>
              <a:t>Top-K Ranking </a:t>
            </a:r>
            <a:r>
              <a:rPr lang="ko-KR" altLang="en-US" sz="2400" dirty="0">
                <a:latin typeface="맑은 고딕"/>
                <a:ea typeface="맑은 고딕"/>
              </a:rPr>
              <a:t>방법을 사용</a:t>
            </a:r>
            <a:endParaRPr lang="en-US" altLang="ko-KR" sz="2400" dirty="0">
              <a:latin typeface="맑은 고딕"/>
              <a:ea typeface="맑은 고딕"/>
            </a:endParaRPr>
          </a:p>
          <a:p>
            <a:pPr marL="1028700" lvl="1" indent="-571500">
              <a:buFont typeface="Wingdings" panose="05000000000000000000" pitchFamily="2" charset="2"/>
              <a:buChar char="ü"/>
            </a:pPr>
            <a:r>
              <a:rPr lang="ko-KR" altLang="en-US" sz="2400" dirty="0">
                <a:latin typeface="맑은 고딕"/>
                <a:ea typeface="맑은 고딕"/>
              </a:rPr>
              <a:t>그중 </a:t>
            </a:r>
            <a:r>
              <a:rPr lang="en-US" altLang="ko-KR" sz="2400" dirty="0">
                <a:latin typeface="맑은 고딕"/>
                <a:ea typeface="맑은 고딕"/>
              </a:rPr>
              <a:t>BPR</a:t>
            </a:r>
            <a:r>
              <a:rPr lang="ko-KR" altLang="en-US" sz="2400" dirty="0">
                <a:latin typeface="맑은 고딕"/>
                <a:ea typeface="맑은 고딕"/>
              </a:rPr>
              <a:t>을</a:t>
            </a:r>
            <a:r>
              <a:rPr lang="en-US" altLang="ko-KR" sz="2400" dirty="0">
                <a:latin typeface="맑은 고딕"/>
                <a:ea typeface="맑은 고딕"/>
              </a:rPr>
              <a:t> </a:t>
            </a:r>
            <a:r>
              <a:rPr lang="ko-KR" altLang="en-US" sz="2400" dirty="0">
                <a:latin typeface="맑은 고딕"/>
                <a:ea typeface="맑은 고딕"/>
              </a:rPr>
              <a:t>채택</a:t>
            </a:r>
            <a:endParaRPr lang="en-US" altLang="ko-KR" sz="2400" dirty="0">
              <a:latin typeface="맑은 고딕"/>
              <a:ea typeface="맑은 고딕"/>
            </a:endParaRPr>
          </a:p>
          <a:p>
            <a:pPr marL="1028700" lvl="1" indent="-571500">
              <a:buFont typeface="Wingdings" panose="05000000000000000000" pitchFamily="2" charset="2"/>
              <a:buChar char="ü"/>
            </a:pPr>
            <a:r>
              <a:rPr lang="ko-KR" altLang="en-US" sz="2400" dirty="0">
                <a:latin typeface="맑은 고딕"/>
                <a:ea typeface="맑은 고딕"/>
              </a:rPr>
              <a:t>모델이 </a:t>
            </a:r>
            <a:r>
              <a:rPr lang="en-US" altLang="ko-KR" sz="2400" dirty="0">
                <a:latin typeface="맑은 고딕"/>
                <a:ea typeface="맑은 고딕"/>
              </a:rPr>
              <a:t>Ranking</a:t>
            </a:r>
            <a:r>
              <a:rPr lang="ko-KR" altLang="en-US" sz="2400" dirty="0">
                <a:latin typeface="맑은 고딕"/>
                <a:ea typeface="맑은 고딕"/>
              </a:rPr>
              <a:t>을 제공</a:t>
            </a:r>
            <a:endParaRPr lang="en-US" altLang="ko-KR" sz="2400" dirty="0">
              <a:latin typeface="맑은 고딕"/>
              <a:ea typeface="맑은 고딕"/>
            </a:endParaRPr>
          </a:p>
          <a:p>
            <a:pPr marL="1028700" lvl="1" indent="-571500">
              <a:buFont typeface="Wingdings" panose="05000000000000000000" pitchFamily="2" charset="2"/>
              <a:buChar char="ü"/>
            </a:pPr>
            <a:endParaRPr lang="en-US" altLang="ko-KR" sz="2400" dirty="0">
              <a:latin typeface="맑은 고딕"/>
              <a:ea typeface="맑은 고딕"/>
            </a:endParaRPr>
          </a:p>
          <a:p>
            <a:pPr marL="1028700" lvl="1" indent="-571500">
              <a:buFont typeface="Wingdings" panose="05000000000000000000" pitchFamily="2" charset="2"/>
              <a:buChar char="ü"/>
            </a:pPr>
            <a:r>
              <a:rPr lang="ko-KR" altLang="en-US" sz="2400" dirty="0">
                <a:latin typeface="맑은 고딕"/>
                <a:ea typeface="맑은 고딕"/>
              </a:rPr>
              <a:t>BPR – MF 모델 개발</a:t>
            </a:r>
            <a:endParaRPr lang="ko-KR" dirty="0">
              <a:latin typeface="Calibri"/>
              <a:ea typeface="맑은 고딕" panose="020B0503020000020004" pitchFamily="34" charset="-127"/>
              <a:cs typeface="Calibri"/>
            </a:endParaRPr>
          </a:p>
          <a:p>
            <a:pPr marL="1485900" lvl="2" indent="-571500">
              <a:buFont typeface="Wingdings" panose="05000000000000000000" pitchFamily="2" charset="2"/>
              <a:buChar char="§"/>
            </a:pPr>
            <a:r>
              <a:rPr lang="ko-KR" altLang="en-US" sz="2400" dirty="0">
                <a:latin typeface="맑은 고딕"/>
                <a:ea typeface="맑은 고딕"/>
              </a:rPr>
              <a:t>사용자를 위한 상위 </a:t>
            </a:r>
            <a:r>
              <a:rPr lang="ko-KR" altLang="en-US" sz="2400" dirty="0" err="1">
                <a:latin typeface="맑은 고딕"/>
                <a:ea typeface="맑은 고딕"/>
              </a:rPr>
              <a:t>n개의</a:t>
            </a:r>
            <a:r>
              <a:rPr lang="ko-KR" altLang="en-US" sz="2400" dirty="0">
                <a:latin typeface="맑은 고딕"/>
                <a:ea typeface="맑은 고딕"/>
              </a:rPr>
              <a:t> 음식점 추천 모델</a:t>
            </a:r>
          </a:p>
          <a:p>
            <a:pPr marL="1028700" lvl="1" indent="-571500">
              <a:buFont typeface="Wingdings" panose="05000000000000000000" pitchFamily="2" charset="2"/>
              <a:buChar char="ü"/>
            </a:pPr>
            <a:endParaRPr lang="ko-KR" altLang="en-US" sz="2400" dirty="0">
              <a:latin typeface="맑은 고딕"/>
              <a:ea typeface="맑은 고딕"/>
            </a:endParaRPr>
          </a:p>
          <a:p>
            <a:pPr lvl="1"/>
            <a:endParaRPr lang="en-US" altLang="ko-KR" sz="2400" b="1" dirty="0">
              <a:latin typeface="+mn-ea"/>
            </a:endParaRPr>
          </a:p>
        </p:txBody>
      </p:sp>
      <mc:AlternateContent xmlns:mc="http://schemas.openxmlformats.org/markup-compatibility/2006" xmlns:p14="http://schemas.microsoft.com/office/powerpoint/2010/main">
        <mc:Choice Requires="p14">
          <p:contentPart p14:bwMode="auto" r:id="rId4">
            <p14:nvContentPartPr>
              <p14:cNvPr id="32" name="잉크 31">
                <a:extLst>
                  <a:ext uri="{FF2B5EF4-FFF2-40B4-BE49-F238E27FC236}">
                    <a16:creationId xmlns:a16="http://schemas.microsoft.com/office/drawing/2014/main" id="{0E74A1FC-F592-376B-A9E2-4C78A9B01A0A}"/>
                  </a:ext>
                </a:extLst>
              </p14:cNvPr>
              <p14:cNvContentPartPr/>
              <p14:nvPr/>
            </p14:nvContentPartPr>
            <p14:xfrm>
              <a:off x="11906250" y="7112001"/>
              <a:ext cx="22678" cy="22678"/>
            </p14:xfrm>
          </p:contentPart>
        </mc:Choice>
        <mc:Fallback xmlns="">
          <p:pic>
            <p:nvPicPr>
              <p:cNvPr id="32" name="잉크 31">
                <a:extLst>
                  <a:ext uri="{FF2B5EF4-FFF2-40B4-BE49-F238E27FC236}">
                    <a16:creationId xmlns:a16="http://schemas.microsoft.com/office/drawing/2014/main" id="{0E74A1FC-F592-376B-A9E2-4C78A9B01A0A}"/>
                  </a:ext>
                </a:extLst>
              </p:cNvPr>
              <p:cNvPicPr/>
              <p:nvPr/>
            </p:nvPicPr>
            <p:blipFill>
              <a:blip r:embed="rId5"/>
              <a:stretch>
                <a:fillRect/>
              </a:stretch>
            </p:blipFill>
            <p:spPr>
              <a:xfrm>
                <a:off x="10772350" y="5978101"/>
                <a:ext cx="2267800" cy="226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잉크 32">
                <a:extLst>
                  <a:ext uri="{FF2B5EF4-FFF2-40B4-BE49-F238E27FC236}">
                    <a16:creationId xmlns:a16="http://schemas.microsoft.com/office/drawing/2014/main" id="{0492A57C-F73D-D313-CE50-EEF89EB9B351}"/>
                  </a:ext>
                </a:extLst>
              </p14:cNvPr>
              <p14:cNvContentPartPr/>
              <p14:nvPr/>
            </p14:nvContentPartPr>
            <p14:xfrm>
              <a:off x="18383251" y="5442857"/>
              <a:ext cx="22678" cy="22678"/>
            </p14:xfrm>
          </p:contentPart>
        </mc:Choice>
        <mc:Fallback xmlns="">
          <p:pic>
            <p:nvPicPr>
              <p:cNvPr id="33" name="잉크 32">
                <a:extLst>
                  <a:ext uri="{FF2B5EF4-FFF2-40B4-BE49-F238E27FC236}">
                    <a16:creationId xmlns:a16="http://schemas.microsoft.com/office/drawing/2014/main" id="{0492A57C-F73D-D313-CE50-EEF89EB9B351}"/>
                  </a:ext>
                </a:extLst>
              </p:cNvPr>
              <p:cNvPicPr/>
              <p:nvPr/>
            </p:nvPicPr>
            <p:blipFill>
              <a:blip r:embed="rId5"/>
              <a:stretch>
                <a:fillRect/>
              </a:stretch>
            </p:blipFill>
            <p:spPr>
              <a:xfrm>
                <a:off x="17249351" y="4308957"/>
                <a:ext cx="2267800" cy="2267800"/>
              </a:xfrm>
              <a:prstGeom prst="rect">
                <a:avLst/>
              </a:prstGeom>
            </p:spPr>
          </p:pic>
        </mc:Fallback>
      </mc:AlternateContent>
      <p:sp>
        <p:nvSpPr>
          <p:cNvPr id="41" name="TextBox 40">
            <a:extLst>
              <a:ext uri="{FF2B5EF4-FFF2-40B4-BE49-F238E27FC236}">
                <a16:creationId xmlns:a16="http://schemas.microsoft.com/office/drawing/2014/main" id="{141705E4-11D9-07FF-2308-7FCB4EBBD19F}"/>
              </a:ext>
            </a:extLst>
          </p:cNvPr>
          <p:cNvSpPr txBox="1"/>
          <p:nvPr/>
        </p:nvSpPr>
        <p:spPr>
          <a:xfrm>
            <a:off x="645105" y="1269365"/>
            <a:ext cx="2570368" cy="461665"/>
          </a:xfrm>
          <a:prstGeom prst="rect">
            <a:avLst/>
          </a:prstGeom>
          <a:noFill/>
        </p:spPr>
        <p:txBody>
          <a:bodyPr wrap="square" rtlCol="0">
            <a:spAutoFit/>
          </a:bodyPr>
          <a:lstStyle/>
          <a:p>
            <a:pPr marL="342900" indent="-342900">
              <a:buFont typeface="Arial" panose="020B0604020202020204" pitchFamily="34" charset="0"/>
              <a:buChar char="•"/>
            </a:pPr>
            <a:r>
              <a:rPr lang="ko-KR" altLang="en-US" sz="2400"/>
              <a:t>평점 예측</a:t>
            </a:r>
          </a:p>
        </p:txBody>
      </p:sp>
      <p:sp>
        <p:nvSpPr>
          <p:cNvPr id="42" name="TextBox 41">
            <a:extLst>
              <a:ext uri="{FF2B5EF4-FFF2-40B4-BE49-F238E27FC236}">
                <a16:creationId xmlns:a16="http://schemas.microsoft.com/office/drawing/2014/main" id="{8D12ED29-8123-D1AC-A025-5C4D1B7CA2D8}"/>
              </a:ext>
            </a:extLst>
          </p:cNvPr>
          <p:cNvSpPr txBox="1"/>
          <p:nvPr/>
        </p:nvSpPr>
        <p:spPr>
          <a:xfrm>
            <a:off x="413877" y="5819510"/>
            <a:ext cx="2570368" cy="461665"/>
          </a:xfrm>
          <a:prstGeom prst="rect">
            <a:avLst/>
          </a:prstGeom>
          <a:noFill/>
        </p:spPr>
        <p:txBody>
          <a:bodyPr wrap="square" rtlCol="0">
            <a:spAutoFit/>
          </a:bodyPr>
          <a:lstStyle/>
          <a:p>
            <a:pPr marL="342900" indent="-342900">
              <a:buFont typeface="Arial" panose="020B0604020202020204" pitchFamily="34" charset="0"/>
              <a:buChar char="•"/>
            </a:pPr>
            <a:r>
              <a:rPr lang="en-US" altLang="ko-KR" sz="2400"/>
              <a:t>Top-K Ranking</a:t>
            </a:r>
            <a:endParaRPr lang="ko-KR" altLang="en-US" sz="2400"/>
          </a:p>
        </p:txBody>
      </p:sp>
      <p:graphicFrame>
        <p:nvGraphicFramePr>
          <p:cNvPr id="43" name="표 42">
            <a:extLst>
              <a:ext uri="{FF2B5EF4-FFF2-40B4-BE49-F238E27FC236}">
                <a16:creationId xmlns:a16="http://schemas.microsoft.com/office/drawing/2014/main" id="{7D7AE23F-18AB-CED9-DEEE-EDAC3D7AD7D0}"/>
              </a:ext>
            </a:extLst>
          </p:cNvPr>
          <p:cNvGraphicFramePr>
            <a:graphicFrameLocks noGrp="1"/>
          </p:cNvGraphicFramePr>
          <p:nvPr>
            <p:extLst>
              <p:ext uri="{D42A27DB-BD31-4B8C-83A1-F6EECF244321}">
                <p14:modId xmlns:p14="http://schemas.microsoft.com/office/powerpoint/2010/main" val="1791873017"/>
              </p:ext>
            </p:extLst>
          </p:nvPr>
        </p:nvGraphicFramePr>
        <p:xfrm>
          <a:off x="3721518" y="2757797"/>
          <a:ext cx="2410266" cy="1854200"/>
        </p:xfrm>
        <a:graphic>
          <a:graphicData uri="http://schemas.openxmlformats.org/drawingml/2006/table">
            <a:tbl>
              <a:tblPr firstRow="1" bandRow="1">
                <a:tableStyleId>{7E9639D4-E3E2-4D34-9284-5A2195B3D0D7}</a:tableStyleId>
              </a:tblPr>
              <a:tblGrid>
                <a:gridCol w="1205133">
                  <a:extLst>
                    <a:ext uri="{9D8B030D-6E8A-4147-A177-3AD203B41FA5}">
                      <a16:colId xmlns:a16="http://schemas.microsoft.com/office/drawing/2014/main" val="1224661102"/>
                    </a:ext>
                  </a:extLst>
                </a:gridCol>
                <a:gridCol w="1205133">
                  <a:extLst>
                    <a:ext uri="{9D8B030D-6E8A-4147-A177-3AD203B41FA5}">
                      <a16:colId xmlns:a16="http://schemas.microsoft.com/office/drawing/2014/main" val="3278013068"/>
                    </a:ext>
                  </a:extLst>
                </a:gridCol>
              </a:tblGrid>
              <a:tr h="370840">
                <a:tc>
                  <a:txBody>
                    <a:bodyPr/>
                    <a:lstStyle/>
                    <a:p>
                      <a:pPr algn="ctr" latinLnBrk="1"/>
                      <a:r>
                        <a:rPr lang="ko-KR" altLang="en-US"/>
                        <a:t>음식점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ko-KR" altLang="en-US"/>
                        <a:t>예측 평점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5323194"/>
                  </a:ext>
                </a:extLst>
              </a:tr>
              <a:tr h="370840">
                <a:tc>
                  <a:txBody>
                    <a:bodyPr/>
                    <a:lstStyle/>
                    <a:p>
                      <a:pPr algn="ctr" latinLnBrk="1"/>
                      <a:r>
                        <a:rPr lang="ko-KR" altLang="en-US"/>
                        <a:t>음식점 </a:t>
                      </a:r>
                      <a:r>
                        <a:rPr lang="en-US" altLang="ko-KR"/>
                        <a:t>1</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a:t>평점 </a:t>
                      </a:r>
                      <a:r>
                        <a:rPr lang="en-US" altLang="ko-KR"/>
                        <a:t>1</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5387449"/>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a:t>음식점 </a:t>
                      </a:r>
                      <a:r>
                        <a:rPr lang="en-US" altLang="ko-KR"/>
                        <a:t>2</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a:t>평점 </a:t>
                      </a:r>
                      <a:r>
                        <a:rPr lang="en-US" altLang="ko-KR"/>
                        <a:t>2</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7831132"/>
                  </a:ext>
                </a:extLst>
              </a:tr>
              <a:tr h="370840">
                <a:tc gridSpan="2">
                  <a:txBody>
                    <a:bodyPr/>
                    <a:lstStyle/>
                    <a:p>
                      <a:pPr algn="ctr" latinLnBrk="1"/>
                      <a:r>
                        <a:rPr lang="en-US" altLang="ko-KR"/>
                        <a:t>…</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latinLnBrk="1"/>
                      <a:endParaRPr lang="ko-KR" altLang="en-US"/>
                    </a:p>
                  </a:txBody>
                  <a:tcPr/>
                </a:tc>
                <a:extLst>
                  <a:ext uri="{0D108BD9-81ED-4DB2-BD59-A6C34878D82A}">
                    <a16:rowId xmlns:a16="http://schemas.microsoft.com/office/drawing/2014/main" val="3917370883"/>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a:t>음식점</a:t>
                      </a:r>
                      <a:r>
                        <a:rPr lang="en-US" altLang="ko-KR"/>
                        <a:t> N</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a:t>평점 </a:t>
                      </a:r>
                      <a:r>
                        <a:rPr lang="en-US" altLang="ko-KR"/>
                        <a:t>N</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4936303"/>
                  </a:ext>
                </a:extLst>
              </a:tr>
            </a:tbl>
          </a:graphicData>
        </a:graphic>
      </p:graphicFrame>
      <p:grpSp>
        <p:nvGrpSpPr>
          <p:cNvPr id="44" name="그룹 43">
            <a:extLst>
              <a:ext uri="{FF2B5EF4-FFF2-40B4-BE49-F238E27FC236}">
                <a16:creationId xmlns:a16="http://schemas.microsoft.com/office/drawing/2014/main" id="{87447623-6E7B-9B71-D7EF-6A02FBF0BA05}"/>
              </a:ext>
            </a:extLst>
          </p:cNvPr>
          <p:cNvGrpSpPr/>
          <p:nvPr/>
        </p:nvGrpSpPr>
        <p:grpSpPr>
          <a:xfrm>
            <a:off x="413877" y="1667407"/>
            <a:ext cx="2221936" cy="2800084"/>
            <a:chOff x="482006" y="1720936"/>
            <a:chExt cx="2221936" cy="2800084"/>
          </a:xfrm>
        </p:grpSpPr>
        <p:sp>
          <p:nvSpPr>
            <p:cNvPr id="45" name="정육면체 44">
              <a:extLst>
                <a:ext uri="{FF2B5EF4-FFF2-40B4-BE49-F238E27FC236}">
                  <a16:creationId xmlns:a16="http://schemas.microsoft.com/office/drawing/2014/main" id="{82AFF827-A739-088E-8ED9-CB4CF2CEB5C8}"/>
                </a:ext>
              </a:extLst>
            </p:cNvPr>
            <p:cNvSpPr>
              <a:spLocks/>
            </p:cNvSpPr>
            <p:nvPr/>
          </p:nvSpPr>
          <p:spPr>
            <a:xfrm>
              <a:off x="482006" y="3378814"/>
              <a:ext cx="2221936" cy="1142206"/>
            </a:xfrm>
            <a:prstGeom prst="cube">
              <a:avLst/>
            </a:prstGeom>
            <a:solidFill>
              <a:schemeClr val="accent6"/>
            </a:solidFill>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a:solidFill>
                    <a:schemeClr val="bg1"/>
                  </a:solidFill>
                  <a:ea typeface="맑은 고딕"/>
                  <a:cs typeface="Calibri"/>
                </a:rPr>
                <a:t>평점 예측 모델</a:t>
              </a:r>
            </a:p>
          </p:txBody>
        </p:sp>
        <p:pic>
          <p:nvPicPr>
            <p:cNvPr id="46" name="그림 45" descr="원, 블랙, 그래픽, 흑백이(가) 표시된 사진&#10;&#10;자동 생성된 설명">
              <a:extLst>
                <a:ext uri="{FF2B5EF4-FFF2-40B4-BE49-F238E27FC236}">
                  <a16:creationId xmlns:a16="http://schemas.microsoft.com/office/drawing/2014/main" id="{88F4EE8D-8F95-4B12-B33D-0C5DC72106D6}"/>
                </a:ext>
              </a:extLst>
            </p:cNvPr>
            <p:cNvPicPr>
              <a:picLocks noChangeAspect="1"/>
            </p:cNvPicPr>
            <p:nvPr/>
          </p:nvPicPr>
          <p:blipFill>
            <a:blip r:embed="rId7"/>
            <a:stretch>
              <a:fillRect/>
            </a:stretch>
          </p:blipFill>
          <p:spPr>
            <a:xfrm>
              <a:off x="1129424" y="1720936"/>
              <a:ext cx="927100" cy="900382"/>
            </a:xfrm>
            <a:prstGeom prst="rect">
              <a:avLst/>
            </a:prstGeom>
          </p:spPr>
        </p:pic>
        <p:cxnSp>
          <p:nvCxnSpPr>
            <p:cNvPr id="47" name="직선 화살표 연결선 46">
              <a:extLst>
                <a:ext uri="{FF2B5EF4-FFF2-40B4-BE49-F238E27FC236}">
                  <a16:creationId xmlns:a16="http://schemas.microsoft.com/office/drawing/2014/main" id="{34512BC2-9A9F-2AD1-44F1-B376B3FD3443}"/>
                </a:ext>
              </a:extLst>
            </p:cNvPr>
            <p:cNvCxnSpPr>
              <a:cxnSpLocks/>
            </p:cNvCxnSpPr>
            <p:nvPr/>
          </p:nvCxnSpPr>
          <p:spPr>
            <a:xfrm>
              <a:off x="1592974" y="2650050"/>
              <a:ext cx="0" cy="68041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grpSp>
        <p:nvGrpSpPr>
          <p:cNvPr id="48" name="그룹 47">
            <a:extLst>
              <a:ext uri="{FF2B5EF4-FFF2-40B4-BE49-F238E27FC236}">
                <a16:creationId xmlns:a16="http://schemas.microsoft.com/office/drawing/2014/main" id="{1F683D69-39F8-F4E3-B0B4-4E67DCDC38A8}"/>
              </a:ext>
            </a:extLst>
          </p:cNvPr>
          <p:cNvGrpSpPr/>
          <p:nvPr/>
        </p:nvGrpSpPr>
        <p:grpSpPr>
          <a:xfrm>
            <a:off x="2704583" y="3239208"/>
            <a:ext cx="985974" cy="1119186"/>
            <a:chOff x="3183728" y="3576638"/>
            <a:chExt cx="985974" cy="1119186"/>
          </a:xfrm>
        </p:grpSpPr>
        <p:cxnSp>
          <p:nvCxnSpPr>
            <p:cNvPr id="49" name="직선 화살표 연결선 48">
              <a:extLst>
                <a:ext uri="{FF2B5EF4-FFF2-40B4-BE49-F238E27FC236}">
                  <a16:creationId xmlns:a16="http://schemas.microsoft.com/office/drawing/2014/main" id="{235AB4D4-9130-5E2A-480D-DC1AE0BC313F}"/>
                </a:ext>
              </a:extLst>
            </p:cNvPr>
            <p:cNvCxnSpPr>
              <a:cxnSpLocks/>
            </p:cNvCxnSpPr>
            <p:nvPr/>
          </p:nvCxnSpPr>
          <p:spPr>
            <a:xfrm>
              <a:off x="3605804" y="3614361"/>
              <a:ext cx="563898"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0" name="직선 화살표 연결선 49">
              <a:extLst>
                <a:ext uri="{FF2B5EF4-FFF2-40B4-BE49-F238E27FC236}">
                  <a16:creationId xmlns:a16="http://schemas.microsoft.com/office/drawing/2014/main" id="{DED059BC-8862-DD90-B5A2-64564AD0B06F}"/>
                </a:ext>
              </a:extLst>
            </p:cNvPr>
            <p:cNvCxnSpPr>
              <a:cxnSpLocks/>
            </p:cNvCxnSpPr>
            <p:nvPr/>
          </p:nvCxnSpPr>
          <p:spPr>
            <a:xfrm>
              <a:off x="3605804" y="3996930"/>
              <a:ext cx="563898"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1" name="직선 화살표 연결선 50">
              <a:extLst>
                <a:ext uri="{FF2B5EF4-FFF2-40B4-BE49-F238E27FC236}">
                  <a16:creationId xmlns:a16="http://schemas.microsoft.com/office/drawing/2014/main" id="{26B88714-33F8-8369-0FF6-ABC31C6BDC21}"/>
                </a:ext>
              </a:extLst>
            </p:cNvPr>
            <p:cNvCxnSpPr>
              <a:cxnSpLocks/>
            </p:cNvCxnSpPr>
            <p:nvPr/>
          </p:nvCxnSpPr>
          <p:spPr>
            <a:xfrm>
              <a:off x="3605804" y="4657122"/>
              <a:ext cx="563898"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2" name="직선 연결선 51">
              <a:extLst>
                <a:ext uri="{FF2B5EF4-FFF2-40B4-BE49-F238E27FC236}">
                  <a16:creationId xmlns:a16="http://schemas.microsoft.com/office/drawing/2014/main" id="{A7440B3E-CC98-A490-360C-9C0DA551E365}"/>
                </a:ext>
              </a:extLst>
            </p:cNvPr>
            <p:cNvCxnSpPr>
              <a:cxnSpLocks/>
            </p:cNvCxnSpPr>
            <p:nvPr/>
          </p:nvCxnSpPr>
          <p:spPr>
            <a:xfrm>
              <a:off x="3644057" y="3576638"/>
              <a:ext cx="0" cy="1119186"/>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1854D038-41F4-B693-F654-F2185379EBB7}"/>
                </a:ext>
              </a:extLst>
            </p:cNvPr>
            <p:cNvCxnSpPr>
              <a:cxnSpLocks/>
            </p:cNvCxnSpPr>
            <p:nvPr/>
          </p:nvCxnSpPr>
          <p:spPr>
            <a:xfrm>
              <a:off x="3183728" y="4185464"/>
              <a:ext cx="429368"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54" name="직선 화살표 연결선 53">
            <a:extLst>
              <a:ext uri="{FF2B5EF4-FFF2-40B4-BE49-F238E27FC236}">
                <a16:creationId xmlns:a16="http://schemas.microsoft.com/office/drawing/2014/main" id="{4C2CC4F8-4B4C-4F3D-0F29-94E69AD86B1D}"/>
              </a:ext>
            </a:extLst>
          </p:cNvPr>
          <p:cNvCxnSpPr>
            <a:cxnSpLocks/>
          </p:cNvCxnSpPr>
          <p:nvPr/>
        </p:nvCxnSpPr>
        <p:spPr>
          <a:xfrm>
            <a:off x="4901355" y="4699000"/>
            <a:ext cx="0" cy="44450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C0B84C3A-CC7A-0B6A-0ECB-416D7393BFF2}"/>
              </a:ext>
            </a:extLst>
          </p:cNvPr>
          <p:cNvSpPr txBox="1"/>
          <p:nvPr/>
        </p:nvSpPr>
        <p:spPr>
          <a:xfrm>
            <a:off x="3475164" y="5230503"/>
            <a:ext cx="2902974" cy="369332"/>
          </a:xfrm>
          <a:prstGeom prst="rect">
            <a:avLst/>
          </a:prstGeom>
          <a:noFill/>
        </p:spPr>
        <p:txBody>
          <a:bodyPr wrap="square" rtlCol="0">
            <a:spAutoFit/>
          </a:bodyPr>
          <a:lstStyle/>
          <a:p>
            <a:r>
              <a:rPr lang="ko-KR" altLang="en-US"/>
              <a:t>평점이 가장 높은 </a:t>
            </a:r>
            <a:r>
              <a:rPr lang="en-US" altLang="ko-KR"/>
              <a:t>K</a:t>
            </a:r>
            <a:r>
              <a:rPr lang="ko-KR" altLang="en-US"/>
              <a:t>개 선정</a:t>
            </a:r>
          </a:p>
        </p:txBody>
      </p:sp>
      <p:grpSp>
        <p:nvGrpSpPr>
          <p:cNvPr id="56" name="그룹 55">
            <a:extLst>
              <a:ext uri="{FF2B5EF4-FFF2-40B4-BE49-F238E27FC236}">
                <a16:creationId xmlns:a16="http://schemas.microsoft.com/office/drawing/2014/main" id="{D928AB45-ED5E-9960-342B-0D4DED4CA262}"/>
              </a:ext>
            </a:extLst>
          </p:cNvPr>
          <p:cNvGrpSpPr/>
          <p:nvPr/>
        </p:nvGrpSpPr>
        <p:grpSpPr>
          <a:xfrm>
            <a:off x="413877" y="6438966"/>
            <a:ext cx="2221936" cy="2800084"/>
            <a:chOff x="482006" y="1720936"/>
            <a:chExt cx="2221936" cy="2800084"/>
          </a:xfrm>
        </p:grpSpPr>
        <p:sp>
          <p:nvSpPr>
            <p:cNvPr id="57" name="정육면체 56">
              <a:extLst>
                <a:ext uri="{FF2B5EF4-FFF2-40B4-BE49-F238E27FC236}">
                  <a16:creationId xmlns:a16="http://schemas.microsoft.com/office/drawing/2014/main" id="{0C55BD12-EB22-43E3-DE13-C6B3686B6CF4}"/>
                </a:ext>
              </a:extLst>
            </p:cNvPr>
            <p:cNvSpPr>
              <a:spLocks/>
            </p:cNvSpPr>
            <p:nvPr/>
          </p:nvSpPr>
          <p:spPr>
            <a:xfrm>
              <a:off x="482006" y="3378814"/>
              <a:ext cx="2221936" cy="1142206"/>
            </a:xfrm>
            <a:prstGeom prst="cube">
              <a:avLst/>
            </a:prstGeom>
            <a:solidFill>
              <a:schemeClr val="accent6"/>
            </a:solidFill>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t>Top-K Ranking </a:t>
              </a:r>
              <a:r>
                <a:rPr lang="ko-KR" altLang="en-US" sz="1400"/>
                <a:t>모델</a:t>
              </a:r>
            </a:p>
          </p:txBody>
        </p:sp>
        <p:pic>
          <p:nvPicPr>
            <p:cNvPr id="58" name="그림 57" descr="원, 블랙, 그래픽, 흑백이(가) 표시된 사진&#10;&#10;자동 생성된 설명">
              <a:extLst>
                <a:ext uri="{FF2B5EF4-FFF2-40B4-BE49-F238E27FC236}">
                  <a16:creationId xmlns:a16="http://schemas.microsoft.com/office/drawing/2014/main" id="{34206C00-394D-D63F-74D7-00096502559F}"/>
                </a:ext>
              </a:extLst>
            </p:cNvPr>
            <p:cNvPicPr>
              <a:picLocks noChangeAspect="1"/>
            </p:cNvPicPr>
            <p:nvPr/>
          </p:nvPicPr>
          <p:blipFill>
            <a:blip r:embed="rId7"/>
            <a:stretch>
              <a:fillRect/>
            </a:stretch>
          </p:blipFill>
          <p:spPr>
            <a:xfrm>
              <a:off x="1129424" y="1720936"/>
              <a:ext cx="927100" cy="900382"/>
            </a:xfrm>
            <a:prstGeom prst="rect">
              <a:avLst/>
            </a:prstGeom>
          </p:spPr>
        </p:pic>
        <p:cxnSp>
          <p:nvCxnSpPr>
            <p:cNvPr id="59" name="직선 화살표 연결선 58">
              <a:extLst>
                <a:ext uri="{FF2B5EF4-FFF2-40B4-BE49-F238E27FC236}">
                  <a16:creationId xmlns:a16="http://schemas.microsoft.com/office/drawing/2014/main" id="{09AD036F-F103-5B16-BD7D-2278415D9106}"/>
                </a:ext>
              </a:extLst>
            </p:cNvPr>
            <p:cNvCxnSpPr>
              <a:cxnSpLocks/>
            </p:cNvCxnSpPr>
            <p:nvPr/>
          </p:nvCxnSpPr>
          <p:spPr>
            <a:xfrm>
              <a:off x="1592974" y="2650050"/>
              <a:ext cx="0" cy="68041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grpSp>
        <p:nvGrpSpPr>
          <p:cNvPr id="60" name="그룹 59">
            <a:extLst>
              <a:ext uri="{FF2B5EF4-FFF2-40B4-BE49-F238E27FC236}">
                <a16:creationId xmlns:a16="http://schemas.microsoft.com/office/drawing/2014/main" id="{D8DF279C-BC8B-6F64-6274-9B03DD4148F7}"/>
              </a:ext>
            </a:extLst>
          </p:cNvPr>
          <p:cNvGrpSpPr/>
          <p:nvPr/>
        </p:nvGrpSpPr>
        <p:grpSpPr>
          <a:xfrm>
            <a:off x="3309692" y="8214348"/>
            <a:ext cx="4143820" cy="900380"/>
            <a:chOff x="3241089" y="7412880"/>
            <a:chExt cx="4143820" cy="900380"/>
          </a:xfrm>
        </p:grpSpPr>
        <p:sp>
          <p:nvSpPr>
            <p:cNvPr id="61" name="사각형: 둥근 모서리 60">
              <a:extLst>
                <a:ext uri="{FF2B5EF4-FFF2-40B4-BE49-F238E27FC236}">
                  <a16:creationId xmlns:a16="http://schemas.microsoft.com/office/drawing/2014/main" id="{15751238-0012-45FF-22D8-1E9437FB17BD}"/>
                </a:ext>
              </a:extLst>
            </p:cNvPr>
            <p:cNvSpPr/>
            <p:nvPr/>
          </p:nvSpPr>
          <p:spPr>
            <a:xfrm>
              <a:off x="3241089" y="7412880"/>
              <a:ext cx="4143820" cy="900380"/>
            </a:xfrm>
            <a:prstGeom prst="roundRect">
              <a:avLst/>
            </a:prstGeom>
            <a:solidFill>
              <a:srgbClr val="FCD5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2" name="그룹 61">
              <a:extLst>
                <a:ext uri="{FF2B5EF4-FFF2-40B4-BE49-F238E27FC236}">
                  <a16:creationId xmlns:a16="http://schemas.microsoft.com/office/drawing/2014/main" id="{CFEAD7CF-9899-A30B-D707-BE883E54D58B}"/>
                </a:ext>
              </a:extLst>
            </p:cNvPr>
            <p:cNvGrpSpPr/>
            <p:nvPr/>
          </p:nvGrpSpPr>
          <p:grpSpPr>
            <a:xfrm>
              <a:off x="3525748" y="7522865"/>
              <a:ext cx="3659324" cy="680410"/>
              <a:chOff x="3363823" y="8335341"/>
              <a:chExt cx="3659324" cy="680410"/>
            </a:xfrm>
          </p:grpSpPr>
          <p:sp>
            <p:nvSpPr>
              <p:cNvPr id="63" name="타원 62">
                <a:extLst>
                  <a:ext uri="{FF2B5EF4-FFF2-40B4-BE49-F238E27FC236}">
                    <a16:creationId xmlns:a16="http://schemas.microsoft.com/office/drawing/2014/main" id="{478E2D23-72F1-F816-C786-30C3C41EC14A}"/>
                  </a:ext>
                </a:extLst>
              </p:cNvPr>
              <p:cNvSpPr/>
              <p:nvPr/>
            </p:nvSpPr>
            <p:spPr>
              <a:xfrm>
                <a:off x="3363823" y="8335341"/>
                <a:ext cx="938979" cy="680410"/>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음식점 </a:t>
                </a:r>
                <a:r>
                  <a:rPr lang="en-US" altLang="ko-KR" sz="1200">
                    <a:solidFill>
                      <a:schemeClr val="tx1"/>
                    </a:solidFill>
                  </a:rPr>
                  <a:t>1</a:t>
                </a:r>
                <a:endParaRPr lang="ko-KR" altLang="en-US" sz="1200">
                  <a:solidFill>
                    <a:schemeClr val="tx1"/>
                  </a:solidFill>
                </a:endParaRPr>
              </a:p>
            </p:txBody>
          </p:sp>
          <p:sp>
            <p:nvSpPr>
              <p:cNvPr id="64" name="TextBox 63">
                <a:extLst>
                  <a:ext uri="{FF2B5EF4-FFF2-40B4-BE49-F238E27FC236}">
                    <a16:creationId xmlns:a16="http://schemas.microsoft.com/office/drawing/2014/main" id="{0380E20D-763E-E0F2-9BB5-F997EBCA41D5}"/>
                  </a:ext>
                </a:extLst>
              </p:cNvPr>
              <p:cNvSpPr txBox="1"/>
              <p:nvPr/>
            </p:nvSpPr>
            <p:spPr>
              <a:xfrm>
                <a:off x="5468777" y="8444714"/>
                <a:ext cx="501892" cy="461665"/>
              </a:xfrm>
              <a:prstGeom prst="rect">
                <a:avLst/>
              </a:prstGeom>
              <a:noFill/>
            </p:spPr>
            <p:txBody>
              <a:bodyPr wrap="square" rtlCol="0">
                <a:spAutoFit/>
              </a:bodyPr>
              <a:lstStyle/>
              <a:p>
                <a:pPr algn="ctr"/>
                <a:r>
                  <a:rPr lang="en-US" altLang="ko-KR" sz="2400"/>
                  <a:t>…</a:t>
                </a:r>
                <a:endParaRPr lang="ko-KR" altLang="en-US" sz="2400"/>
              </a:p>
            </p:txBody>
          </p:sp>
          <p:sp>
            <p:nvSpPr>
              <p:cNvPr id="65" name="타원 64">
                <a:extLst>
                  <a:ext uri="{FF2B5EF4-FFF2-40B4-BE49-F238E27FC236}">
                    <a16:creationId xmlns:a16="http://schemas.microsoft.com/office/drawing/2014/main" id="{1B5DCBB0-E2C4-6DB6-F9AA-A8C315494B30}"/>
                  </a:ext>
                </a:extLst>
              </p:cNvPr>
              <p:cNvSpPr/>
              <p:nvPr/>
            </p:nvSpPr>
            <p:spPr>
              <a:xfrm>
                <a:off x="4416300" y="8335341"/>
                <a:ext cx="938979" cy="680410"/>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음식점 </a:t>
                </a:r>
                <a:r>
                  <a:rPr lang="en-US" altLang="ko-KR" sz="1200">
                    <a:solidFill>
                      <a:schemeClr val="tx1"/>
                    </a:solidFill>
                  </a:rPr>
                  <a:t>2</a:t>
                </a:r>
                <a:endParaRPr lang="ko-KR" altLang="en-US" sz="1200">
                  <a:solidFill>
                    <a:schemeClr val="tx1"/>
                  </a:solidFill>
                </a:endParaRPr>
              </a:p>
            </p:txBody>
          </p:sp>
          <p:sp>
            <p:nvSpPr>
              <p:cNvPr id="66" name="타원 65">
                <a:extLst>
                  <a:ext uri="{FF2B5EF4-FFF2-40B4-BE49-F238E27FC236}">
                    <a16:creationId xmlns:a16="http://schemas.microsoft.com/office/drawing/2014/main" id="{34592281-6D27-2E19-7F6E-82F6D2F0D229}"/>
                  </a:ext>
                </a:extLst>
              </p:cNvPr>
              <p:cNvSpPr/>
              <p:nvPr/>
            </p:nvSpPr>
            <p:spPr>
              <a:xfrm>
                <a:off x="6084168" y="8335341"/>
                <a:ext cx="938979" cy="680410"/>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음식점 </a:t>
                </a:r>
                <a:r>
                  <a:rPr lang="en-US" altLang="ko-KR" sz="1200">
                    <a:solidFill>
                      <a:schemeClr val="tx1"/>
                    </a:solidFill>
                  </a:rPr>
                  <a:t>K</a:t>
                </a:r>
                <a:endParaRPr lang="ko-KR" altLang="en-US" sz="1200">
                  <a:solidFill>
                    <a:schemeClr val="tx1"/>
                  </a:solidFill>
                </a:endParaRPr>
              </a:p>
            </p:txBody>
          </p:sp>
        </p:grpSp>
      </p:grpSp>
      <p:cxnSp>
        <p:nvCxnSpPr>
          <p:cNvPr id="67" name="직선 화살표 연결선 66">
            <a:extLst>
              <a:ext uri="{FF2B5EF4-FFF2-40B4-BE49-F238E27FC236}">
                <a16:creationId xmlns:a16="http://schemas.microsoft.com/office/drawing/2014/main" id="{2343EF07-6998-D899-E61E-E874CAE5C804}"/>
              </a:ext>
            </a:extLst>
          </p:cNvPr>
          <p:cNvCxnSpPr>
            <a:cxnSpLocks/>
          </p:cNvCxnSpPr>
          <p:nvPr/>
        </p:nvCxnSpPr>
        <p:spPr>
          <a:xfrm>
            <a:off x="2736128" y="8649589"/>
            <a:ext cx="479345"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26355862"/>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D5BD0BB-5D3B-92C1-357C-5F4C278B4136}"/>
              </a:ext>
            </a:extLst>
          </p:cNvPr>
          <p:cNvSpPr txBox="1"/>
          <p:nvPr/>
        </p:nvSpPr>
        <p:spPr>
          <a:xfrm>
            <a:off x="260648" y="331660"/>
            <a:ext cx="8246815" cy="553998"/>
          </a:xfrm>
          <a:prstGeom prst="rect">
            <a:avLst/>
          </a:prstGeom>
          <a:noFill/>
        </p:spPr>
        <p:txBody>
          <a:bodyPr wrap="square" lIns="91440" tIns="45720" rIns="91440" bIns="45720" rtlCol="0" anchor="t">
            <a:spAutoFit/>
          </a:bodyPr>
          <a:lstStyle/>
          <a:p>
            <a:r>
              <a:rPr lang="en-US" altLang="ko-KR" sz="3000" b="1" dirty="0">
                <a:solidFill>
                  <a:srgbClr val="000000"/>
                </a:solidFill>
                <a:latin typeface="맑은 고딕"/>
                <a:ea typeface="맑은 고딕"/>
              </a:rPr>
              <a:t>4</a:t>
            </a:r>
            <a:r>
              <a:rPr lang="en-US" altLang="ko-KR" sz="3000" b="1" u="none" dirty="0">
                <a:solidFill>
                  <a:srgbClr val="000000"/>
                </a:solidFill>
                <a:latin typeface="맑은 고딕"/>
                <a:ea typeface="맑은 고딕"/>
              </a:rPr>
              <a:t>. </a:t>
            </a:r>
            <a:r>
              <a:rPr lang="en-US" altLang="ko-KR" sz="3000" b="1" dirty="0" err="1">
                <a:solidFill>
                  <a:srgbClr val="000000"/>
                </a:solidFill>
                <a:latin typeface="맑은 고딕"/>
                <a:ea typeface="맑은 고딕"/>
              </a:rPr>
              <a:t>개인화</a:t>
            </a:r>
            <a:r>
              <a:rPr lang="en-US" altLang="ko-KR" sz="3000" b="1" dirty="0">
                <a:solidFill>
                  <a:srgbClr val="000000"/>
                </a:solidFill>
                <a:latin typeface="맑은 고딕"/>
                <a:ea typeface="맑은 고딕"/>
              </a:rPr>
              <a:t> POI </a:t>
            </a:r>
            <a:r>
              <a:rPr lang="en-US" altLang="ko-KR" sz="3000" b="1" dirty="0" err="1">
                <a:solidFill>
                  <a:srgbClr val="000000"/>
                </a:solidFill>
                <a:latin typeface="맑은 고딕"/>
                <a:ea typeface="맑은 고딕"/>
              </a:rPr>
              <a:t>선정</a:t>
            </a:r>
            <a:endParaRPr lang="en-US" altLang="ko-KR" sz="3000" b="1" dirty="0" err="1">
              <a:solidFill>
                <a:srgbClr val="000000"/>
              </a:solidFill>
              <a:latin typeface="맑은 고딕"/>
              <a:ea typeface="맑은 고딕"/>
              <a:cs typeface="Calibri"/>
            </a:endParaRPr>
          </a:p>
        </p:txBody>
      </p:sp>
      <p:grpSp>
        <p:nvGrpSpPr>
          <p:cNvPr id="20" name="그룹 1">
            <a:extLst>
              <a:ext uri="{FF2B5EF4-FFF2-40B4-BE49-F238E27FC236}">
                <a16:creationId xmlns:a16="http://schemas.microsoft.com/office/drawing/2014/main" id="{DA45F03D-4531-0B6C-070E-A7939113ECCA}"/>
              </a:ext>
            </a:extLst>
          </p:cNvPr>
          <p:cNvGrpSpPr/>
          <p:nvPr/>
        </p:nvGrpSpPr>
        <p:grpSpPr>
          <a:xfrm>
            <a:off x="511344" y="3610938"/>
            <a:ext cx="6752553" cy="6352288"/>
            <a:chOff x="479103" y="1106508"/>
            <a:chExt cx="4635492" cy="5818978"/>
          </a:xfrm>
        </p:grpSpPr>
        <p:pic>
          <p:nvPicPr>
            <p:cNvPr id="10" name="그림 6">
              <a:extLst>
                <a:ext uri="{FF2B5EF4-FFF2-40B4-BE49-F238E27FC236}">
                  <a16:creationId xmlns:a16="http://schemas.microsoft.com/office/drawing/2014/main" id="{A9EFAF50-9830-EE21-E911-5ECDC92DE8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111" y="1568174"/>
              <a:ext cx="4635484" cy="2258473"/>
            </a:xfrm>
            <a:prstGeom prst="rect">
              <a:avLst/>
            </a:prstGeom>
            <a:ln>
              <a:solidFill>
                <a:schemeClr val="bg1"/>
              </a:solidFill>
            </a:ln>
          </p:spPr>
        </p:pic>
        <p:pic>
          <p:nvPicPr>
            <p:cNvPr id="11" name="그림 9">
              <a:extLst>
                <a:ext uri="{FF2B5EF4-FFF2-40B4-BE49-F238E27FC236}">
                  <a16:creationId xmlns:a16="http://schemas.microsoft.com/office/drawing/2014/main" id="{61706ED2-A8B3-FC95-3BD6-0743FC418D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106" y="4246830"/>
              <a:ext cx="4635484" cy="2258473"/>
            </a:xfrm>
            <a:prstGeom prst="rect">
              <a:avLst/>
            </a:prstGeom>
            <a:ln>
              <a:solidFill>
                <a:schemeClr val="bg1"/>
              </a:solidFill>
            </a:ln>
          </p:spPr>
        </p:pic>
        <p:sp>
          <p:nvSpPr>
            <p:cNvPr id="14" name="직사각형 10">
              <a:extLst>
                <a:ext uri="{FF2B5EF4-FFF2-40B4-BE49-F238E27FC236}">
                  <a16:creationId xmlns:a16="http://schemas.microsoft.com/office/drawing/2014/main" id="{4BF78F73-A978-E924-C19F-87AC2F61940F}"/>
                </a:ext>
              </a:extLst>
            </p:cNvPr>
            <p:cNvSpPr/>
            <p:nvPr/>
          </p:nvSpPr>
          <p:spPr>
            <a:xfrm>
              <a:off x="479109" y="3826647"/>
              <a:ext cx="4635484" cy="4201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i="0" err="1">
                  <a:solidFill>
                    <a:sysClr val="windowText" lastClr="000000"/>
                  </a:solidFill>
                  <a:effectLst/>
                  <a:highlight>
                    <a:srgbClr val="FFFFFF"/>
                  </a:highlight>
                  <a:latin typeface="+mn-ea"/>
                </a:rPr>
                <a:t>users_review_token</a:t>
              </a:r>
              <a:endParaRPr lang="en-US" altLang="ko-KR" b="1" i="0">
                <a:solidFill>
                  <a:sysClr val="windowText" lastClr="000000"/>
                </a:solidFill>
                <a:effectLst/>
                <a:highlight>
                  <a:srgbClr val="FFFFFF"/>
                </a:highlight>
                <a:latin typeface="+mn-ea"/>
              </a:endParaRPr>
            </a:p>
          </p:txBody>
        </p:sp>
        <p:sp>
          <p:nvSpPr>
            <p:cNvPr id="15" name="직사각형 11">
              <a:extLst>
                <a:ext uri="{FF2B5EF4-FFF2-40B4-BE49-F238E27FC236}">
                  <a16:creationId xmlns:a16="http://schemas.microsoft.com/office/drawing/2014/main" id="{FEB97A8A-2A88-2982-CC95-2BD21E6A22E5}"/>
                </a:ext>
              </a:extLst>
            </p:cNvPr>
            <p:cNvSpPr/>
            <p:nvPr/>
          </p:nvSpPr>
          <p:spPr>
            <a:xfrm>
              <a:off x="479106" y="1106508"/>
              <a:ext cx="4635484" cy="4616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b="1" i="0" err="1">
                  <a:solidFill>
                    <a:sysClr val="windowText" lastClr="000000"/>
                  </a:solidFill>
                  <a:effectLst/>
                  <a:highlight>
                    <a:srgbClr val="FFFFFF"/>
                  </a:highlight>
                  <a:latin typeface="+mn-ea"/>
                </a:rPr>
                <a:t>users_review</a:t>
              </a:r>
              <a:endParaRPr lang="en-US" altLang="ko-KR" b="1" i="0">
                <a:solidFill>
                  <a:sysClr val="windowText" lastClr="000000"/>
                </a:solidFill>
                <a:effectLst/>
                <a:highlight>
                  <a:srgbClr val="FFFFFF"/>
                </a:highlight>
                <a:latin typeface="+mn-ea"/>
              </a:endParaRPr>
            </a:p>
          </p:txBody>
        </p:sp>
        <p:sp>
          <p:nvSpPr>
            <p:cNvPr id="16" name="TextBox 15">
              <a:extLst>
                <a:ext uri="{FF2B5EF4-FFF2-40B4-BE49-F238E27FC236}">
                  <a16:creationId xmlns:a16="http://schemas.microsoft.com/office/drawing/2014/main" id="{7F057301-6EC8-5CA2-0B71-CE83CBF7728C}"/>
                </a:ext>
              </a:extLst>
            </p:cNvPr>
            <p:cNvSpPr txBox="1"/>
            <p:nvPr/>
          </p:nvSpPr>
          <p:spPr>
            <a:xfrm>
              <a:off x="987639" y="2485955"/>
              <a:ext cx="3618411" cy="338325"/>
            </a:xfrm>
            <a:prstGeom prst="rect">
              <a:avLst/>
            </a:prstGeom>
            <a:noFill/>
            <a:ln>
              <a:solidFill>
                <a:schemeClr val="bg1"/>
              </a:solidFill>
            </a:ln>
          </p:spPr>
          <p:txBody>
            <a:bodyPr wrap="square" rtlCol="0">
              <a:spAutoFit/>
            </a:bodyPr>
            <a:lstStyle/>
            <a:p>
              <a:pPr algn="ctr"/>
              <a:r>
                <a:rPr lang="ko-KR" altLang="en-US" b="1">
                  <a:latin typeface="+mn-ea"/>
                </a:rPr>
                <a:t>토큰화 및 </a:t>
              </a:r>
              <a:r>
                <a:rPr lang="en-US" altLang="ko-KR" b="1" err="1">
                  <a:latin typeface="+mn-ea"/>
                </a:rPr>
                <a:t>stopwords</a:t>
              </a:r>
              <a:r>
                <a:rPr lang="en-US" altLang="ko-KR" b="1">
                  <a:latin typeface="+mn-ea"/>
                </a:rPr>
                <a:t>(</a:t>
              </a:r>
              <a:r>
                <a:rPr lang="ko-KR" altLang="en-US" b="1" err="1">
                  <a:latin typeface="+mn-ea"/>
                </a:rPr>
                <a:t>불용어</a:t>
              </a:r>
              <a:r>
                <a:rPr lang="en-US" altLang="ko-KR" b="1">
                  <a:latin typeface="+mn-ea"/>
                </a:rPr>
                <a:t>)</a:t>
              </a:r>
              <a:r>
                <a:rPr lang="ko-KR" altLang="en-US" b="1">
                  <a:latin typeface="+mn-ea"/>
                </a:rPr>
                <a:t>제거</a:t>
              </a:r>
            </a:p>
          </p:txBody>
        </p:sp>
        <p:sp>
          <p:nvSpPr>
            <p:cNvPr id="17" name="TextBox 16">
              <a:extLst>
                <a:ext uri="{FF2B5EF4-FFF2-40B4-BE49-F238E27FC236}">
                  <a16:creationId xmlns:a16="http://schemas.microsoft.com/office/drawing/2014/main" id="{74A81B22-3F70-F7DF-62B1-E59E2F7F73F8}"/>
                </a:ext>
              </a:extLst>
            </p:cNvPr>
            <p:cNvSpPr txBox="1"/>
            <p:nvPr/>
          </p:nvSpPr>
          <p:spPr>
            <a:xfrm>
              <a:off x="1990457" y="5140549"/>
              <a:ext cx="1612781" cy="338325"/>
            </a:xfrm>
            <a:prstGeom prst="rect">
              <a:avLst/>
            </a:prstGeom>
            <a:noFill/>
            <a:ln>
              <a:solidFill>
                <a:schemeClr val="bg1"/>
              </a:solidFill>
            </a:ln>
          </p:spPr>
          <p:txBody>
            <a:bodyPr wrap="square" rtlCol="0">
              <a:spAutoFit/>
            </a:bodyPr>
            <a:lstStyle/>
            <a:p>
              <a:pPr algn="ctr"/>
              <a:r>
                <a:rPr lang="en-US" altLang="ko-KR" b="1">
                  <a:latin typeface="+mn-ea"/>
                </a:rPr>
                <a:t>Bert </a:t>
              </a:r>
              <a:r>
                <a:rPr lang="ko-KR" altLang="en-US" b="1">
                  <a:latin typeface="+mn-ea"/>
                </a:rPr>
                <a:t>모델 학습</a:t>
              </a:r>
            </a:p>
          </p:txBody>
        </p:sp>
        <p:sp>
          <p:nvSpPr>
            <p:cNvPr id="19" name="직사각형 14">
              <a:extLst>
                <a:ext uri="{FF2B5EF4-FFF2-40B4-BE49-F238E27FC236}">
                  <a16:creationId xmlns:a16="http://schemas.microsoft.com/office/drawing/2014/main" id="{025F937A-AB8C-67F6-ABAA-10449D67858C}"/>
                </a:ext>
              </a:extLst>
            </p:cNvPr>
            <p:cNvSpPr/>
            <p:nvPr/>
          </p:nvSpPr>
          <p:spPr>
            <a:xfrm>
              <a:off x="479103" y="6505304"/>
              <a:ext cx="4635484" cy="4201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b="1">
                  <a:solidFill>
                    <a:sysClr val="windowText" lastClr="000000"/>
                  </a:solidFill>
                  <a:ea typeface="맑은 고딕"/>
                </a:rPr>
                <a:t>음식점에 대한 평점 세분화 평가</a:t>
              </a:r>
            </a:p>
          </p:txBody>
        </p:sp>
      </p:grpSp>
      <p:sp>
        <p:nvSpPr>
          <p:cNvPr id="7" name="화살표: 오른쪽 3">
            <a:extLst>
              <a:ext uri="{FF2B5EF4-FFF2-40B4-BE49-F238E27FC236}">
                <a16:creationId xmlns:a16="http://schemas.microsoft.com/office/drawing/2014/main" id="{D1C8DEC3-B33D-1006-C988-03881FEFFB51}"/>
              </a:ext>
            </a:extLst>
          </p:cNvPr>
          <p:cNvSpPr/>
          <p:nvPr/>
        </p:nvSpPr>
        <p:spPr>
          <a:xfrm>
            <a:off x="7878925" y="5880482"/>
            <a:ext cx="1891357" cy="1811631"/>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descr="A close-up of a white background&#10;&#10;자동 생성된 설명">
            <a:extLst>
              <a:ext uri="{FF2B5EF4-FFF2-40B4-BE49-F238E27FC236}">
                <a16:creationId xmlns:a16="http://schemas.microsoft.com/office/drawing/2014/main" id="{958D93AC-8DEC-89BA-8C89-B349151699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0642" y="3614010"/>
            <a:ext cx="7566095" cy="6345020"/>
          </a:xfrm>
          <a:prstGeom prst="rect">
            <a:avLst/>
          </a:prstGeom>
        </p:spPr>
      </p:pic>
      <p:sp>
        <p:nvSpPr>
          <p:cNvPr id="4" name="Freeform 3">
            <a:extLst>
              <a:ext uri="{FF2B5EF4-FFF2-40B4-BE49-F238E27FC236}">
                <a16:creationId xmlns:a16="http://schemas.microsoft.com/office/drawing/2014/main" id="{46DD36E7-E7DF-2961-7DF4-891F46AB26E1}"/>
              </a:ext>
            </a:extLst>
          </p:cNvPr>
          <p:cNvSpPr/>
          <p:nvPr/>
        </p:nvSpPr>
        <p:spPr>
          <a:xfrm>
            <a:off x="10604540" y="1978048"/>
            <a:ext cx="7031990" cy="1188839"/>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chemeClr val="accent6">
              <a:lumMod val="40000"/>
              <a:lumOff val="60000"/>
            </a:schemeClr>
          </a:solidFill>
          <a:ln w="28575">
            <a:solidFill>
              <a:schemeClr val="tx1"/>
            </a:solidFill>
          </a:ln>
        </p:spPr>
        <p:txBody>
          <a:bodyPr lIns="91440" tIns="45720" rIns="91440" bIns="45720" anchor="t"/>
          <a:lstStyle/>
          <a:p>
            <a:pPr algn="ctr"/>
            <a:r>
              <a:rPr lang="en-US" altLang="ko-KR" sz="3500" b="1" dirty="0" err="1">
                <a:ln>
                  <a:solidFill>
                    <a:sysClr val="windowText" lastClr="000000"/>
                  </a:solidFill>
                </a:ln>
                <a:solidFill>
                  <a:sysClr val="windowText" lastClr="000000"/>
                </a:solidFill>
                <a:latin typeface="맑은 고딕"/>
                <a:ea typeface="맑은 고딕"/>
              </a:rPr>
              <a:t>음식점에</a:t>
            </a:r>
            <a:r>
              <a:rPr lang="en-US" altLang="ko-KR" sz="3500" b="1" dirty="0">
                <a:ln>
                  <a:solidFill>
                    <a:sysClr val="windowText" lastClr="000000"/>
                  </a:solidFill>
                </a:ln>
                <a:solidFill>
                  <a:sysClr val="windowText" lastClr="000000"/>
                </a:solidFill>
                <a:latin typeface="맑은 고딕"/>
                <a:ea typeface="맑은 고딕"/>
              </a:rPr>
              <a:t> </a:t>
            </a:r>
            <a:r>
              <a:rPr lang="en-US" altLang="ko-KR" sz="3500" b="1" dirty="0" err="1">
                <a:ln>
                  <a:solidFill>
                    <a:sysClr val="windowText" lastClr="000000"/>
                  </a:solidFill>
                </a:ln>
                <a:solidFill>
                  <a:sysClr val="windowText" lastClr="000000"/>
                </a:solidFill>
                <a:latin typeface="맑은 고딕"/>
                <a:ea typeface="맑은 고딕"/>
              </a:rPr>
              <a:t>대해서</a:t>
            </a:r>
            <a:br>
              <a:rPr lang="en-US" dirty="0"/>
            </a:br>
            <a:r>
              <a:rPr lang="en-US" altLang="ko-KR" sz="3500" b="1" dirty="0">
                <a:ln>
                  <a:solidFill>
                    <a:sysClr val="windowText" lastClr="000000"/>
                  </a:solidFill>
                </a:ln>
                <a:solidFill>
                  <a:sysClr val="windowText" lastClr="000000"/>
                </a:solidFill>
                <a:latin typeface="맑은 고딕"/>
                <a:ea typeface="맑은 고딕"/>
              </a:rPr>
              <a:t>맛, </a:t>
            </a:r>
            <a:r>
              <a:rPr lang="en-US" altLang="ko-KR" sz="3500" b="1" dirty="0" err="1">
                <a:ln>
                  <a:solidFill>
                    <a:sysClr val="windowText" lastClr="000000"/>
                  </a:solidFill>
                </a:ln>
                <a:solidFill>
                  <a:sysClr val="windowText" lastClr="000000"/>
                </a:solidFill>
                <a:latin typeface="맑은 고딕"/>
                <a:ea typeface="맑은 고딕"/>
              </a:rPr>
              <a:t>가격</a:t>
            </a:r>
            <a:r>
              <a:rPr lang="en-US" altLang="ko-KR" sz="3500" b="1" dirty="0">
                <a:ln>
                  <a:solidFill>
                    <a:sysClr val="windowText" lastClr="000000"/>
                  </a:solidFill>
                </a:ln>
                <a:solidFill>
                  <a:sysClr val="windowText" lastClr="000000"/>
                </a:solidFill>
                <a:latin typeface="맑은 고딕"/>
                <a:ea typeface="맑은 고딕"/>
              </a:rPr>
              <a:t>, </a:t>
            </a:r>
            <a:r>
              <a:rPr lang="en-US" altLang="ko-KR" sz="3500" b="1" dirty="0" err="1">
                <a:ln>
                  <a:solidFill>
                    <a:sysClr val="windowText" lastClr="000000"/>
                  </a:solidFill>
                </a:ln>
                <a:solidFill>
                  <a:sysClr val="windowText" lastClr="000000"/>
                </a:solidFill>
                <a:latin typeface="맑은 고딕"/>
                <a:ea typeface="맑은 고딕"/>
              </a:rPr>
              <a:t>서비스</a:t>
            </a:r>
            <a:r>
              <a:rPr lang="en-US" altLang="ko-KR" sz="3500" b="1" dirty="0">
                <a:ln>
                  <a:solidFill>
                    <a:sysClr val="windowText" lastClr="000000"/>
                  </a:solidFill>
                </a:ln>
                <a:solidFill>
                  <a:sysClr val="windowText" lastClr="000000"/>
                </a:solidFill>
                <a:latin typeface="맑은 고딕"/>
                <a:ea typeface="맑은 고딕"/>
              </a:rPr>
              <a:t>, </a:t>
            </a:r>
            <a:r>
              <a:rPr lang="en-US" altLang="ko-KR" sz="3500" b="1" dirty="0" err="1">
                <a:ln>
                  <a:solidFill>
                    <a:sysClr val="windowText" lastClr="000000"/>
                  </a:solidFill>
                </a:ln>
                <a:solidFill>
                  <a:sysClr val="windowText" lastClr="000000"/>
                </a:solidFill>
                <a:latin typeface="맑은 고딕"/>
                <a:ea typeface="맑은 고딕"/>
              </a:rPr>
              <a:t>분위기</a:t>
            </a:r>
            <a:r>
              <a:rPr lang="en-US" altLang="ko-KR" sz="3500" b="1" dirty="0">
                <a:ln>
                  <a:solidFill>
                    <a:sysClr val="windowText" lastClr="000000"/>
                  </a:solidFill>
                </a:ln>
                <a:solidFill>
                  <a:sysClr val="windowText" lastClr="000000"/>
                </a:solidFill>
                <a:latin typeface="맑은 고딕"/>
                <a:ea typeface="맑은 고딕"/>
              </a:rPr>
              <a:t> </a:t>
            </a:r>
            <a:r>
              <a:rPr lang="en-US" altLang="ko-KR" sz="3500" b="1" dirty="0" err="1">
                <a:ln>
                  <a:solidFill>
                    <a:sysClr val="windowText" lastClr="000000"/>
                  </a:solidFill>
                </a:ln>
                <a:solidFill>
                  <a:sysClr val="windowText" lastClr="000000"/>
                </a:solidFill>
                <a:latin typeface="맑은 고딕"/>
                <a:ea typeface="맑은 고딕"/>
              </a:rPr>
              <a:t>평가</a:t>
            </a:r>
            <a:endParaRPr lang="en-US" altLang="ko-KR" sz="3500" b="1" dirty="0">
              <a:ln>
                <a:solidFill>
                  <a:sysClr val="windowText" lastClr="000000"/>
                </a:solidFill>
              </a:ln>
              <a:solidFill>
                <a:sysClr val="windowText" lastClr="000000"/>
              </a:solidFill>
              <a:latin typeface="맑은 고딕"/>
              <a:ea typeface="맑은 고딕"/>
            </a:endParaRPr>
          </a:p>
        </p:txBody>
      </p:sp>
      <p:sp>
        <p:nvSpPr>
          <p:cNvPr id="2" name="Freeform 3">
            <a:extLst>
              <a:ext uri="{FF2B5EF4-FFF2-40B4-BE49-F238E27FC236}">
                <a16:creationId xmlns:a16="http://schemas.microsoft.com/office/drawing/2014/main" id="{404528C4-C91E-5A4A-C370-FEF93814739A}"/>
              </a:ext>
            </a:extLst>
          </p:cNvPr>
          <p:cNvSpPr/>
          <p:nvPr/>
        </p:nvSpPr>
        <p:spPr>
          <a:xfrm>
            <a:off x="753684" y="1978045"/>
            <a:ext cx="6505607" cy="1188841"/>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chemeClr val="accent6">
              <a:lumMod val="40000"/>
              <a:lumOff val="60000"/>
            </a:schemeClr>
          </a:solidFill>
          <a:ln w="28575">
            <a:solidFill>
              <a:schemeClr val="tx1"/>
            </a:solidFill>
          </a:ln>
        </p:spPr>
        <p:txBody>
          <a:bodyPr lIns="91440" tIns="45720" rIns="91440" bIns="45720" anchor="t"/>
          <a:lstStyle/>
          <a:p>
            <a:pPr algn="ctr"/>
            <a:r>
              <a:rPr lang="en-US" sz="3500" b="1" dirty="0" err="1">
                <a:ln>
                  <a:solidFill>
                    <a:sysClr val="windowText" lastClr="000000"/>
                  </a:solidFill>
                </a:ln>
                <a:solidFill>
                  <a:sysClr val="windowText" lastClr="000000"/>
                </a:solidFill>
                <a:latin typeface="Malgun Gothic"/>
                <a:ea typeface="Malgun Gothic"/>
              </a:rPr>
              <a:t>Bert를</a:t>
            </a:r>
            <a:r>
              <a:rPr lang="en-US" sz="3500" b="1" dirty="0">
                <a:ln>
                  <a:solidFill>
                    <a:sysClr val="windowText" lastClr="000000"/>
                  </a:solidFill>
                </a:ln>
                <a:solidFill>
                  <a:sysClr val="windowText" lastClr="000000"/>
                </a:solidFill>
                <a:latin typeface="Malgun Gothic"/>
                <a:ea typeface="Malgun Gothic"/>
              </a:rPr>
              <a:t> </a:t>
            </a:r>
            <a:r>
              <a:rPr lang="ko-KR" altLang="en-US" sz="3500" b="1" dirty="0">
                <a:ln>
                  <a:solidFill>
                    <a:sysClr val="windowText" lastClr="000000"/>
                  </a:solidFill>
                </a:ln>
                <a:solidFill>
                  <a:sysClr val="windowText" lastClr="000000"/>
                </a:solidFill>
                <a:latin typeface="Malgun Gothic"/>
                <a:ea typeface="Malgun Gothic"/>
              </a:rPr>
              <a:t>이용한</a:t>
            </a:r>
            <a:r>
              <a:rPr lang="en-US" sz="3500" b="1" dirty="0">
                <a:ln>
                  <a:solidFill>
                    <a:sysClr val="windowText" lastClr="000000"/>
                  </a:solidFill>
                </a:ln>
                <a:solidFill>
                  <a:sysClr val="windowText" lastClr="000000"/>
                </a:solidFill>
                <a:latin typeface="Malgun Gothic"/>
                <a:ea typeface="Malgun Gothic"/>
              </a:rPr>
              <a:t> </a:t>
            </a:r>
            <a:endParaRPr lang="en-US" sz="3500" dirty="0">
              <a:ln>
                <a:solidFill>
                  <a:sysClr val="windowText" lastClr="000000"/>
                </a:solidFill>
              </a:ln>
              <a:solidFill>
                <a:sysClr val="windowText" lastClr="000000"/>
              </a:solidFill>
              <a:latin typeface="Malgun Gothic"/>
              <a:ea typeface="Malgun Gothic"/>
            </a:endParaRPr>
          </a:p>
          <a:p>
            <a:pPr algn="ctr"/>
            <a:r>
              <a:rPr lang="en-US" sz="3500" b="1" dirty="0" err="1">
                <a:ln>
                  <a:solidFill>
                    <a:sysClr val="windowText" lastClr="000000"/>
                  </a:solidFill>
                </a:ln>
                <a:solidFill>
                  <a:sysClr val="windowText" lastClr="000000"/>
                </a:solidFill>
                <a:latin typeface="Malgun Gothic"/>
                <a:ea typeface="Malgun Gothic"/>
              </a:rPr>
              <a:t>음식점</a:t>
            </a:r>
            <a:r>
              <a:rPr lang="en-US" sz="3500" b="1" dirty="0">
                <a:ln>
                  <a:solidFill>
                    <a:sysClr val="windowText" lastClr="000000"/>
                  </a:solidFill>
                </a:ln>
                <a:solidFill>
                  <a:sysClr val="windowText" lastClr="000000"/>
                </a:solidFill>
                <a:latin typeface="Malgun Gothic"/>
                <a:ea typeface="Malgun Gothic"/>
              </a:rPr>
              <a:t> </a:t>
            </a:r>
            <a:r>
              <a:rPr lang="en-US" sz="3500" b="1" dirty="0" err="1">
                <a:ln>
                  <a:solidFill>
                    <a:sysClr val="windowText" lastClr="000000"/>
                  </a:solidFill>
                </a:ln>
                <a:solidFill>
                  <a:sysClr val="windowText" lastClr="000000"/>
                </a:solidFill>
                <a:latin typeface="Malgun Gothic"/>
                <a:ea typeface="Malgun Gothic"/>
              </a:rPr>
              <a:t>다차원</a:t>
            </a:r>
            <a:r>
              <a:rPr lang="en-US" sz="3500" b="1" dirty="0">
                <a:ln>
                  <a:solidFill>
                    <a:sysClr val="windowText" lastClr="000000"/>
                  </a:solidFill>
                </a:ln>
                <a:solidFill>
                  <a:sysClr val="windowText" lastClr="000000"/>
                </a:solidFill>
                <a:latin typeface="Malgun Gothic"/>
                <a:ea typeface="Malgun Gothic"/>
              </a:rPr>
              <a:t> </a:t>
            </a:r>
            <a:r>
              <a:rPr lang="en-US" sz="3500" b="1" dirty="0" err="1">
                <a:ln>
                  <a:solidFill>
                    <a:sysClr val="windowText" lastClr="000000"/>
                  </a:solidFill>
                </a:ln>
                <a:solidFill>
                  <a:sysClr val="windowText" lastClr="000000"/>
                </a:solidFill>
                <a:latin typeface="Malgun Gothic"/>
                <a:ea typeface="Malgun Gothic"/>
              </a:rPr>
              <a:t>평가</a:t>
            </a:r>
            <a:endParaRPr lang="en-US" sz="3500" dirty="0" err="1">
              <a:ln>
                <a:solidFill>
                  <a:sysClr val="windowText" lastClr="000000"/>
                </a:solidFill>
              </a:ln>
              <a:solidFill>
                <a:sysClr val="windowText" lastClr="000000"/>
              </a:solidFill>
              <a:latin typeface="Malgun Gothic"/>
              <a:ea typeface="Malgun Gothic"/>
            </a:endParaRPr>
          </a:p>
        </p:txBody>
      </p:sp>
    </p:spTree>
    <p:extLst>
      <p:ext uri="{BB962C8B-B14F-4D97-AF65-F5344CB8AC3E}">
        <p14:creationId xmlns:p14="http://schemas.microsoft.com/office/powerpoint/2010/main" val="855821129"/>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4"/>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378A754-1E42-59B1-A975-2A25B5817C05}"/>
              </a:ext>
            </a:extLst>
          </p:cNvPr>
          <p:cNvSpPr txBox="1"/>
          <p:nvPr/>
        </p:nvSpPr>
        <p:spPr>
          <a:xfrm>
            <a:off x="274321" y="301325"/>
            <a:ext cx="3220753" cy="523220"/>
          </a:xfrm>
          <a:prstGeom prst="rect">
            <a:avLst/>
          </a:prstGeom>
          <a:noFill/>
        </p:spPr>
        <p:txBody>
          <a:bodyPr wrap="none" lIns="91440" tIns="45720" rIns="91440" bIns="45720" rtlCol="0" anchor="t">
            <a:spAutoFit/>
          </a:bodyPr>
          <a:lstStyle/>
          <a:p>
            <a:r>
              <a:rPr lang="ko-KR" altLang="en-US" sz="2800" b="1">
                <a:ea typeface="맑은 고딕"/>
              </a:rPr>
              <a:t>최종 모델 아키텍처</a:t>
            </a:r>
          </a:p>
        </p:txBody>
      </p:sp>
      <p:grpSp>
        <p:nvGrpSpPr>
          <p:cNvPr id="33" name="그룹 32">
            <a:extLst>
              <a:ext uri="{FF2B5EF4-FFF2-40B4-BE49-F238E27FC236}">
                <a16:creationId xmlns:a16="http://schemas.microsoft.com/office/drawing/2014/main" id="{0CB51A08-35D7-E6C5-CB67-2B508B270277}"/>
              </a:ext>
            </a:extLst>
          </p:cNvPr>
          <p:cNvGrpSpPr/>
          <p:nvPr/>
        </p:nvGrpSpPr>
        <p:grpSpPr>
          <a:xfrm>
            <a:off x="169683" y="1198510"/>
            <a:ext cx="3830427" cy="3589916"/>
            <a:chOff x="298312" y="1045772"/>
            <a:chExt cx="6752550" cy="3428132"/>
          </a:xfrm>
        </p:grpSpPr>
        <p:pic>
          <p:nvPicPr>
            <p:cNvPr id="13" name="그림 12">
              <a:extLst>
                <a:ext uri="{FF2B5EF4-FFF2-40B4-BE49-F238E27FC236}">
                  <a16:creationId xmlns:a16="http://schemas.microsoft.com/office/drawing/2014/main" id="{9EFADC2F-4E0B-B7DF-E164-A076FFAFB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319" y="1549750"/>
              <a:ext cx="6752543" cy="2465462"/>
            </a:xfrm>
            <a:prstGeom prst="rect">
              <a:avLst/>
            </a:prstGeom>
            <a:ln>
              <a:solidFill>
                <a:schemeClr val="bg1"/>
              </a:solidFill>
            </a:ln>
          </p:spPr>
        </p:pic>
        <p:sp>
          <p:nvSpPr>
            <p:cNvPr id="17" name="직사각형 16">
              <a:extLst>
                <a:ext uri="{FF2B5EF4-FFF2-40B4-BE49-F238E27FC236}">
                  <a16:creationId xmlns:a16="http://schemas.microsoft.com/office/drawing/2014/main" id="{50619690-D0F1-C266-0126-4485189FAA08}"/>
                </a:ext>
              </a:extLst>
            </p:cNvPr>
            <p:cNvSpPr/>
            <p:nvPr/>
          </p:nvSpPr>
          <p:spPr>
            <a:xfrm>
              <a:off x="298316" y="4015212"/>
              <a:ext cx="6752543" cy="4586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b="1" dirty="0">
                  <a:solidFill>
                    <a:sysClr val="windowText" lastClr="000000"/>
                  </a:solidFill>
                  <a:ea typeface="맑은 고딕"/>
                </a:rPr>
                <a:t>음식점 평점 세분화</a:t>
              </a:r>
              <a:endParaRPr lang="ko-KR" dirty="0">
                <a:solidFill>
                  <a:sysClr val="windowText" lastClr="000000"/>
                </a:solidFill>
              </a:endParaRPr>
            </a:p>
          </p:txBody>
        </p:sp>
        <p:sp>
          <p:nvSpPr>
            <p:cNvPr id="20" name="직사각형 19">
              <a:extLst>
                <a:ext uri="{FF2B5EF4-FFF2-40B4-BE49-F238E27FC236}">
                  <a16:creationId xmlns:a16="http://schemas.microsoft.com/office/drawing/2014/main" id="{F9EFBA67-19D7-C70E-415B-BEF8D365472A}"/>
                </a:ext>
              </a:extLst>
            </p:cNvPr>
            <p:cNvSpPr/>
            <p:nvPr/>
          </p:nvSpPr>
          <p:spPr>
            <a:xfrm>
              <a:off x="298312" y="1045772"/>
              <a:ext cx="6752543" cy="5039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b="1" err="1">
                  <a:solidFill>
                    <a:sysClr val="windowText" lastClr="000000"/>
                  </a:solidFill>
                  <a:ea typeface="맑은 고딕"/>
                </a:rPr>
                <a:t>YelpData</a:t>
              </a:r>
              <a:r>
                <a:rPr lang="ko-KR" altLang="en-US" b="1">
                  <a:solidFill>
                    <a:sysClr val="windowText" lastClr="000000"/>
                  </a:solidFill>
                  <a:ea typeface="맑은 고딕"/>
                </a:rPr>
                <a:t>의 음식점 리뷰 데이터</a:t>
              </a:r>
            </a:p>
          </p:txBody>
        </p:sp>
        <p:sp>
          <p:nvSpPr>
            <p:cNvPr id="29" name="TextBox 28">
              <a:extLst>
                <a:ext uri="{FF2B5EF4-FFF2-40B4-BE49-F238E27FC236}">
                  <a16:creationId xmlns:a16="http://schemas.microsoft.com/office/drawing/2014/main" id="{5127E538-F8CD-6266-6A5C-1529D7C7822A}"/>
                </a:ext>
              </a:extLst>
            </p:cNvPr>
            <p:cNvSpPr txBox="1"/>
            <p:nvPr/>
          </p:nvSpPr>
          <p:spPr>
            <a:xfrm>
              <a:off x="1039094" y="2551645"/>
              <a:ext cx="5270966" cy="353268"/>
            </a:xfrm>
            <a:prstGeom prst="rect">
              <a:avLst/>
            </a:prstGeom>
            <a:noFill/>
            <a:ln>
              <a:solidFill>
                <a:schemeClr val="bg1"/>
              </a:solidFill>
            </a:ln>
          </p:spPr>
          <p:txBody>
            <a:bodyPr wrap="square" lIns="91440" tIns="45720" rIns="91440" bIns="45720" rtlCol="0" anchor="t">
              <a:spAutoFit/>
            </a:bodyPr>
            <a:lstStyle/>
            <a:p>
              <a:pPr algn="ctr"/>
              <a:r>
                <a:rPr lang="ko-KR" altLang="en-US" b="1" dirty="0">
                  <a:solidFill>
                    <a:sysClr val="windowText" lastClr="000000"/>
                  </a:solidFill>
                  <a:ea typeface="맑은 고딕"/>
                </a:rPr>
                <a:t>음식점 다차원 평가 모델</a:t>
              </a:r>
              <a:endParaRPr lang="ko-KR" altLang="en-US" b="1" dirty="0">
                <a:solidFill>
                  <a:sysClr val="windowText" lastClr="000000"/>
                </a:solidFill>
                <a:latin typeface="맑은 고딕"/>
                <a:ea typeface="맑은 고딕"/>
              </a:endParaRPr>
            </a:p>
          </p:txBody>
        </p:sp>
      </p:grpSp>
      <p:sp>
        <p:nvSpPr>
          <p:cNvPr id="35" name="화살표: 오른쪽 34">
            <a:extLst>
              <a:ext uri="{FF2B5EF4-FFF2-40B4-BE49-F238E27FC236}">
                <a16:creationId xmlns:a16="http://schemas.microsoft.com/office/drawing/2014/main" id="{F687A9D7-E8C4-3D33-D084-0292DA586E36}"/>
              </a:ext>
            </a:extLst>
          </p:cNvPr>
          <p:cNvSpPr/>
          <p:nvPr/>
        </p:nvSpPr>
        <p:spPr>
          <a:xfrm>
            <a:off x="4247863" y="1987237"/>
            <a:ext cx="976326" cy="194636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 name="그룹 8">
            <a:extLst>
              <a:ext uri="{FF2B5EF4-FFF2-40B4-BE49-F238E27FC236}">
                <a16:creationId xmlns:a16="http://schemas.microsoft.com/office/drawing/2014/main" id="{AB441454-ABA4-76F4-BC92-BF0DA136C065}"/>
              </a:ext>
            </a:extLst>
          </p:cNvPr>
          <p:cNvGrpSpPr/>
          <p:nvPr/>
        </p:nvGrpSpPr>
        <p:grpSpPr>
          <a:xfrm>
            <a:off x="5392650" y="982102"/>
            <a:ext cx="2567792" cy="4161398"/>
            <a:chOff x="13730744" y="1196558"/>
            <a:chExt cx="4294505" cy="8440330"/>
          </a:xfrm>
        </p:grpSpPr>
        <p:pic>
          <p:nvPicPr>
            <p:cNvPr id="3" name="그림 2">
              <a:extLst>
                <a:ext uri="{FF2B5EF4-FFF2-40B4-BE49-F238E27FC236}">
                  <a16:creationId xmlns:a16="http://schemas.microsoft.com/office/drawing/2014/main" id="{95D82EC7-82BA-A3B9-5E3A-08FFC02D38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30752" y="1196558"/>
              <a:ext cx="4278046" cy="2803020"/>
            </a:xfrm>
            <a:prstGeom prst="rect">
              <a:avLst/>
            </a:prstGeom>
          </p:spPr>
        </p:pic>
        <p:pic>
          <p:nvPicPr>
            <p:cNvPr id="46" name="그림 45">
              <a:extLst>
                <a:ext uri="{FF2B5EF4-FFF2-40B4-BE49-F238E27FC236}">
                  <a16:creationId xmlns:a16="http://schemas.microsoft.com/office/drawing/2014/main" id="{2254BF1F-2307-BD6E-13DE-B2237E7A42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30744" y="3999578"/>
              <a:ext cx="4294505" cy="2838846"/>
            </a:xfrm>
            <a:prstGeom prst="rect">
              <a:avLst/>
            </a:prstGeom>
          </p:spPr>
        </p:pic>
        <p:pic>
          <p:nvPicPr>
            <p:cNvPr id="52" name="그림 51">
              <a:extLst>
                <a:ext uri="{FF2B5EF4-FFF2-40B4-BE49-F238E27FC236}">
                  <a16:creationId xmlns:a16="http://schemas.microsoft.com/office/drawing/2014/main" id="{36EE9507-BFFD-199B-A0DF-5D0D34B15E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30744" y="6798042"/>
              <a:ext cx="4278046" cy="2838846"/>
            </a:xfrm>
            <a:prstGeom prst="rect">
              <a:avLst/>
            </a:prstGeom>
          </p:spPr>
        </p:pic>
      </p:grpSp>
      <p:grpSp>
        <p:nvGrpSpPr>
          <p:cNvPr id="2" name="그룹 1">
            <a:extLst>
              <a:ext uri="{FF2B5EF4-FFF2-40B4-BE49-F238E27FC236}">
                <a16:creationId xmlns:a16="http://schemas.microsoft.com/office/drawing/2014/main" id="{018BEB0C-36D1-A5B2-72BD-F6FEABEA67A0}"/>
              </a:ext>
            </a:extLst>
          </p:cNvPr>
          <p:cNvGrpSpPr/>
          <p:nvPr/>
        </p:nvGrpSpPr>
        <p:grpSpPr>
          <a:xfrm>
            <a:off x="9587226" y="952281"/>
            <a:ext cx="2816719" cy="4174975"/>
            <a:chOff x="8014946" y="1196560"/>
            <a:chExt cx="5715804" cy="8440328"/>
          </a:xfrm>
        </p:grpSpPr>
        <p:pic>
          <p:nvPicPr>
            <p:cNvPr id="40" name="그림 39">
              <a:extLst>
                <a:ext uri="{FF2B5EF4-FFF2-40B4-BE49-F238E27FC236}">
                  <a16:creationId xmlns:a16="http://schemas.microsoft.com/office/drawing/2014/main" id="{AB32EB29-6E27-C4DF-AD0F-22ABE8B713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14952" y="4016354"/>
              <a:ext cx="5715798" cy="2838846"/>
            </a:xfrm>
            <a:prstGeom prst="rect">
              <a:avLst/>
            </a:prstGeom>
          </p:spPr>
        </p:pic>
        <p:pic>
          <p:nvPicPr>
            <p:cNvPr id="42" name="그림 41">
              <a:extLst>
                <a:ext uri="{FF2B5EF4-FFF2-40B4-BE49-F238E27FC236}">
                  <a16:creationId xmlns:a16="http://schemas.microsoft.com/office/drawing/2014/main" id="{4B97AF51-9B5A-E533-75BF-6F95CC22D3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14948" y="6855200"/>
              <a:ext cx="5715798" cy="2781688"/>
            </a:xfrm>
            <a:prstGeom prst="rect">
              <a:avLst/>
            </a:prstGeom>
          </p:spPr>
        </p:pic>
        <p:pic>
          <p:nvPicPr>
            <p:cNvPr id="44" name="그림 43">
              <a:extLst>
                <a:ext uri="{FF2B5EF4-FFF2-40B4-BE49-F238E27FC236}">
                  <a16:creationId xmlns:a16="http://schemas.microsoft.com/office/drawing/2014/main" id="{A001462C-14EE-63EB-E526-181568516D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14946" y="1196560"/>
              <a:ext cx="5715798" cy="2819794"/>
            </a:xfrm>
            <a:prstGeom prst="rect">
              <a:avLst/>
            </a:prstGeom>
          </p:spPr>
        </p:pic>
      </p:grpSp>
      <p:grpSp>
        <p:nvGrpSpPr>
          <p:cNvPr id="4" name="그룹 3">
            <a:extLst>
              <a:ext uri="{FF2B5EF4-FFF2-40B4-BE49-F238E27FC236}">
                <a16:creationId xmlns:a16="http://schemas.microsoft.com/office/drawing/2014/main" id="{BBB3667E-30F0-7D31-3536-0D84C258C584}"/>
              </a:ext>
            </a:extLst>
          </p:cNvPr>
          <p:cNvGrpSpPr/>
          <p:nvPr/>
        </p:nvGrpSpPr>
        <p:grpSpPr>
          <a:xfrm>
            <a:off x="14095703" y="1204411"/>
            <a:ext cx="3932394" cy="3584016"/>
            <a:chOff x="298312" y="1045773"/>
            <a:chExt cx="6752550" cy="3428131"/>
          </a:xfrm>
        </p:grpSpPr>
        <p:pic>
          <p:nvPicPr>
            <p:cNvPr id="5" name="그림 4">
              <a:extLst>
                <a:ext uri="{FF2B5EF4-FFF2-40B4-BE49-F238E27FC236}">
                  <a16:creationId xmlns:a16="http://schemas.microsoft.com/office/drawing/2014/main" id="{D6282266-EA78-E0C3-E923-CD49239D5F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319" y="1549750"/>
              <a:ext cx="6752543" cy="2465462"/>
            </a:xfrm>
            <a:prstGeom prst="rect">
              <a:avLst/>
            </a:prstGeom>
            <a:ln>
              <a:solidFill>
                <a:schemeClr val="bg1"/>
              </a:solidFill>
            </a:ln>
          </p:spPr>
        </p:pic>
        <p:sp>
          <p:nvSpPr>
            <p:cNvPr id="6" name="직사각형 5">
              <a:extLst>
                <a:ext uri="{FF2B5EF4-FFF2-40B4-BE49-F238E27FC236}">
                  <a16:creationId xmlns:a16="http://schemas.microsoft.com/office/drawing/2014/main" id="{98FCBC86-B7AC-006D-4023-9B20D1E4D9B1}"/>
                </a:ext>
              </a:extLst>
            </p:cNvPr>
            <p:cNvSpPr/>
            <p:nvPr/>
          </p:nvSpPr>
          <p:spPr>
            <a:xfrm>
              <a:off x="298316" y="4015212"/>
              <a:ext cx="6752543" cy="4586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b="1" dirty="0" err="1">
                  <a:solidFill>
                    <a:sysClr val="windowText" lastClr="000000"/>
                  </a:solidFill>
                  <a:ea typeface="맑은 고딕"/>
                </a:rPr>
                <a:t>User을</a:t>
              </a:r>
              <a:r>
                <a:rPr lang="ko-KR" altLang="en-US" b="1" dirty="0">
                  <a:solidFill>
                    <a:sysClr val="windowText" lastClr="000000"/>
                  </a:solidFill>
                  <a:ea typeface="맑은 고딕"/>
                </a:rPr>
                <a:t> 위한 </a:t>
              </a:r>
              <a:r>
                <a:rPr lang="en-US" altLang="ko-KR" b="1" dirty="0">
                  <a:solidFill>
                    <a:sysClr val="windowText" lastClr="000000"/>
                  </a:solidFill>
                  <a:ea typeface="맑은 고딕"/>
                </a:rPr>
                <a:t>n</a:t>
              </a:r>
              <a:r>
                <a:rPr lang="ko-KR" altLang="en-US" b="1" dirty="0">
                  <a:solidFill>
                    <a:sysClr val="windowText" lastClr="000000"/>
                  </a:solidFill>
                  <a:ea typeface="맑은 고딕"/>
                </a:rPr>
                <a:t>개의 음식점 현황</a:t>
              </a:r>
            </a:p>
          </p:txBody>
        </p:sp>
        <p:sp>
          <p:nvSpPr>
            <p:cNvPr id="7" name="직사각형 6">
              <a:extLst>
                <a:ext uri="{FF2B5EF4-FFF2-40B4-BE49-F238E27FC236}">
                  <a16:creationId xmlns:a16="http://schemas.microsoft.com/office/drawing/2014/main" id="{461E9A3D-48FA-515A-095E-7A3773829A61}"/>
                </a:ext>
              </a:extLst>
            </p:cNvPr>
            <p:cNvSpPr/>
            <p:nvPr/>
          </p:nvSpPr>
          <p:spPr>
            <a:xfrm>
              <a:off x="298312" y="1045773"/>
              <a:ext cx="6752543" cy="5039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b="1" dirty="0" err="1">
                  <a:solidFill>
                    <a:sysClr val="windowText" lastClr="000000"/>
                  </a:solidFill>
                  <a:ea typeface="맑은 고딕"/>
                </a:rPr>
                <a:t>YelpData</a:t>
              </a:r>
              <a:r>
                <a:rPr lang="en-US" altLang="ko-KR" b="1" dirty="0">
                  <a:solidFill>
                    <a:sysClr val="windowText" lastClr="000000"/>
                  </a:solidFill>
                  <a:ea typeface="맑은 고딕"/>
                </a:rPr>
                <a:t> + User</a:t>
              </a:r>
              <a:r>
                <a:rPr lang="ko-KR" altLang="en-US" b="1" dirty="0">
                  <a:solidFill>
                    <a:sysClr val="windowText" lastClr="000000"/>
                  </a:solidFill>
                  <a:ea typeface="맑은 고딕"/>
                </a:rPr>
                <a:t>의 음식점 방문데이터</a:t>
              </a:r>
            </a:p>
          </p:txBody>
        </p:sp>
        <p:sp>
          <p:nvSpPr>
            <p:cNvPr id="8" name="TextBox 7">
              <a:extLst>
                <a:ext uri="{FF2B5EF4-FFF2-40B4-BE49-F238E27FC236}">
                  <a16:creationId xmlns:a16="http://schemas.microsoft.com/office/drawing/2014/main" id="{4C4AE552-216D-8078-4482-213BEA6E1DB0}"/>
                </a:ext>
              </a:extLst>
            </p:cNvPr>
            <p:cNvSpPr txBox="1"/>
            <p:nvPr/>
          </p:nvSpPr>
          <p:spPr>
            <a:xfrm>
              <a:off x="1039093" y="2580414"/>
              <a:ext cx="5425915" cy="353268"/>
            </a:xfrm>
            <a:prstGeom prst="rect">
              <a:avLst/>
            </a:prstGeom>
            <a:noFill/>
            <a:ln>
              <a:solidFill>
                <a:schemeClr val="bg1"/>
              </a:solidFill>
            </a:ln>
          </p:spPr>
          <p:txBody>
            <a:bodyPr wrap="square" rtlCol="0">
              <a:spAutoFit/>
            </a:bodyPr>
            <a:lstStyle/>
            <a:p>
              <a:pPr algn="ctr"/>
              <a:r>
                <a:rPr lang="ko-KR" altLang="en-US" b="1">
                  <a:solidFill>
                    <a:sysClr val="windowText" lastClr="000000"/>
                  </a:solidFill>
                </a:rPr>
                <a:t>상위  </a:t>
              </a:r>
              <a:r>
                <a:rPr lang="en-US" altLang="ko-KR" b="1">
                  <a:solidFill>
                    <a:sysClr val="windowText" lastClr="000000"/>
                  </a:solidFill>
                </a:rPr>
                <a:t>n</a:t>
              </a:r>
              <a:r>
                <a:rPr lang="ko-KR" altLang="en-US" b="1">
                  <a:solidFill>
                    <a:sysClr val="windowText" lastClr="000000"/>
                  </a:solidFill>
                </a:rPr>
                <a:t>개의 음식점 추천 모델</a:t>
              </a:r>
            </a:p>
          </p:txBody>
        </p:sp>
      </p:grpSp>
      <p:sp>
        <p:nvSpPr>
          <p:cNvPr id="10" name="화살표: 오른쪽 9">
            <a:extLst>
              <a:ext uri="{FF2B5EF4-FFF2-40B4-BE49-F238E27FC236}">
                <a16:creationId xmlns:a16="http://schemas.microsoft.com/office/drawing/2014/main" id="{23F5100F-81A4-A80B-762C-98CF5130771B}"/>
              </a:ext>
            </a:extLst>
          </p:cNvPr>
          <p:cNvSpPr/>
          <p:nvPr/>
        </p:nvSpPr>
        <p:spPr>
          <a:xfrm rot="10800000">
            <a:off x="12640877" y="1832644"/>
            <a:ext cx="1075094" cy="194636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 name="그룹 24">
            <a:extLst>
              <a:ext uri="{FF2B5EF4-FFF2-40B4-BE49-F238E27FC236}">
                <a16:creationId xmlns:a16="http://schemas.microsoft.com/office/drawing/2014/main" id="{0EA493BF-8BA5-6C4A-32E3-E1DB896B78F6}"/>
              </a:ext>
            </a:extLst>
          </p:cNvPr>
          <p:cNvGrpSpPr/>
          <p:nvPr/>
        </p:nvGrpSpPr>
        <p:grpSpPr>
          <a:xfrm>
            <a:off x="399973" y="6449758"/>
            <a:ext cx="6183874" cy="3265205"/>
            <a:chOff x="13107104" y="1071492"/>
            <a:chExt cx="5717101" cy="5202885"/>
          </a:xfrm>
        </p:grpSpPr>
        <p:grpSp>
          <p:nvGrpSpPr>
            <p:cNvPr id="14" name="그룹 13">
              <a:extLst>
                <a:ext uri="{FF2B5EF4-FFF2-40B4-BE49-F238E27FC236}">
                  <a16:creationId xmlns:a16="http://schemas.microsoft.com/office/drawing/2014/main" id="{5189646A-4661-7EA8-62D0-42B4AB48D982}"/>
                </a:ext>
              </a:extLst>
            </p:cNvPr>
            <p:cNvGrpSpPr/>
            <p:nvPr/>
          </p:nvGrpSpPr>
          <p:grpSpPr>
            <a:xfrm>
              <a:off x="13107104" y="1071492"/>
              <a:ext cx="5565606" cy="5202885"/>
              <a:chOff x="1006259" y="1038394"/>
              <a:chExt cx="11531805" cy="10324309"/>
            </a:xfrm>
          </p:grpSpPr>
          <p:sp>
            <p:nvSpPr>
              <p:cNvPr id="15" name="Freeform 7">
                <a:extLst>
                  <a:ext uri="{FF2B5EF4-FFF2-40B4-BE49-F238E27FC236}">
                    <a16:creationId xmlns:a16="http://schemas.microsoft.com/office/drawing/2014/main" id="{2815B945-8089-C3E6-1624-0D4D5410D503}"/>
                  </a:ext>
                </a:extLst>
              </p:cNvPr>
              <p:cNvSpPr/>
              <p:nvPr/>
            </p:nvSpPr>
            <p:spPr>
              <a:xfrm>
                <a:off x="1006259" y="1038394"/>
                <a:ext cx="11531805" cy="10324309"/>
              </a:xfrm>
              <a:custGeom>
                <a:avLst/>
                <a:gdLst/>
                <a:ahLst/>
                <a:cxnLst/>
                <a:rect l="l" t="t" r="r" b="b"/>
                <a:pathLst>
                  <a:path w="58879565" h="61309749">
                    <a:moveTo>
                      <a:pt x="0" y="0"/>
                    </a:moveTo>
                    <a:lnTo>
                      <a:pt x="58879565" y="0"/>
                    </a:lnTo>
                    <a:lnTo>
                      <a:pt x="58879565" y="61309749"/>
                    </a:lnTo>
                    <a:lnTo>
                      <a:pt x="0" y="61309749"/>
                    </a:lnTo>
                    <a:lnTo>
                      <a:pt x="0" y="0"/>
                    </a:lnTo>
                    <a:close/>
                  </a:path>
                </a:pathLst>
              </a:custGeom>
              <a:solidFill>
                <a:srgbClr val="FFF5ED"/>
              </a:solidFill>
              <a:ln w="28575">
                <a:solidFill>
                  <a:schemeClr val="tx1"/>
                </a:solidFill>
              </a:ln>
            </p:spPr>
            <p:txBody>
              <a:bodyPr/>
              <a:lstStyle/>
              <a:p>
                <a:endParaRPr lang="ko-KR" altLang="en-US"/>
              </a:p>
            </p:txBody>
          </p:sp>
          <p:sp>
            <p:nvSpPr>
              <p:cNvPr id="16" name="TextBox 15">
                <a:extLst>
                  <a:ext uri="{FF2B5EF4-FFF2-40B4-BE49-F238E27FC236}">
                    <a16:creationId xmlns:a16="http://schemas.microsoft.com/office/drawing/2014/main" id="{CE65F35F-FC52-2A9E-F9AA-744A3A729E51}"/>
                  </a:ext>
                </a:extLst>
              </p:cNvPr>
              <p:cNvSpPr txBox="1"/>
              <p:nvPr/>
            </p:nvSpPr>
            <p:spPr>
              <a:xfrm>
                <a:off x="1844731" y="1790624"/>
                <a:ext cx="10173265" cy="2884276"/>
              </a:xfrm>
              <a:prstGeom prst="rect">
                <a:avLst/>
              </a:prstGeom>
            </p:spPr>
            <p:txBody>
              <a:bodyPr wrap="square" lIns="0" tIns="0" rIns="0" bIns="0" rtlCol="0" anchor="t">
                <a:spAutoFit/>
              </a:bodyPr>
              <a:lstStyle/>
              <a:p>
                <a:pPr marL="0" lvl="0" indent="0" algn="ctr">
                  <a:spcBef>
                    <a:spcPct val="0"/>
                  </a:spcBef>
                </a:pPr>
                <a:r>
                  <a:rPr lang="ko-KR" altLang="en-US" sz="2800" b="1" u="none">
                    <a:solidFill>
                      <a:srgbClr val="000000"/>
                    </a:solidFill>
                    <a:latin typeface="맑은 고딕"/>
                    <a:ea typeface="맑은 고딕"/>
                  </a:rPr>
                  <a:t>개인화 </a:t>
                </a:r>
                <a:r>
                  <a:rPr lang="en-US" altLang="ko-KR" sz="2800" b="1" u="none">
                    <a:solidFill>
                      <a:srgbClr val="000000"/>
                    </a:solidFill>
                    <a:latin typeface="맑은 고딕"/>
                    <a:ea typeface="맑은 고딕"/>
                  </a:rPr>
                  <a:t>POI </a:t>
                </a:r>
                <a:r>
                  <a:rPr lang="ko-KR" altLang="en-US" sz="2800" b="1" u="none">
                    <a:solidFill>
                      <a:srgbClr val="000000"/>
                    </a:solidFill>
                    <a:latin typeface="맑은 고딕"/>
                    <a:ea typeface="맑은 고딕"/>
                  </a:rPr>
                  <a:t>음식점 추천 </a:t>
                </a:r>
                <a:r>
                  <a:rPr lang="ko-KR" altLang="en-US" sz="2800" b="1">
                    <a:solidFill>
                      <a:srgbClr val="000000"/>
                    </a:solidFill>
                    <a:latin typeface="맑은 고딕"/>
                    <a:ea typeface="맑은 고딕"/>
                  </a:rPr>
                  <a:t>모델</a:t>
                </a:r>
              </a:p>
              <a:p>
                <a:pPr algn="ctr">
                  <a:spcBef>
                    <a:spcPct val="0"/>
                  </a:spcBef>
                </a:pPr>
                <a:endParaRPr lang="ko-KR" altLang="en-US" sz="2800" b="1">
                  <a:solidFill>
                    <a:srgbClr val="000000"/>
                  </a:solidFill>
                  <a:latin typeface="맑은 고딕"/>
                  <a:ea typeface="맑은 고딕"/>
                </a:endParaRPr>
              </a:p>
            </p:txBody>
          </p:sp>
          <p:sp>
            <p:nvSpPr>
              <p:cNvPr id="18" name="TextBox 16">
                <a:extLst>
                  <a:ext uri="{FF2B5EF4-FFF2-40B4-BE49-F238E27FC236}">
                    <a16:creationId xmlns:a16="http://schemas.microsoft.com/office/drawing/2014/main" id="{F2159783-31B5-9B03-C3A0-816C74FAC3C0}"/>
                  </a:ext>
                </a:extLst>
              </p:cNvPr>
              <p:cNvSpPr txBox="1"/>
              <p:nvPr/>
            </p:nvSpPr>
            <p:spPr>
              <a:xfrm>
                <a:off x="1172707" y="2487615"/>
                <a:ext cx="10052604" cy="782037"/>
              </a:xfrm>
              <a:prstGeom prst="rect">
                <a:avLst/>
              </a:prstGeom>
            </p:spPr>
            <p:txBody>
              <a:bodyPr wrap="square" lIns="0" tIns="0" rIns="0" bIns="0" rtlCol="0" anchor="t">
                <a:spAutoFit/>
              </a:bodyPr>
              <a:lstStyle/>
              <a:p>
                <a:pPr>
                  <a:lnSpc>
                    <a:spcPts val="3640"/>
                  </a:lnSpc>
                </a:pPr>
                <a:endParaRPr lang="ko-KR" altLang="en-US" sz="2600" u="none">
                  <a:solidFill>
                    <a:srgbClr val="C00000"/>
                  </a:solidFill>
                  <a:latin typeface="+mn-ea"/>
                </a:endParaRPr>
              </a:p>
            </p:txBody>
          </p:sp>
        </p:grpSp>
        <p:sp>
          <p:nvSpPr>
            <p:cNvPr id="24" name="TextBox 16">
              <a:extLst>
                <a:ext uri="{FF2B5EF4-FFF2-40B4-BE49-F238E27FC236}">
                  <a16:creationId xmlns:a16="http://schemas.microsoft.com/office/drawing/2014/main" id="{9BD34826-6BD3-D7B0-7190-ED680933C3ED}"/>
                </a:ext>
              </a:extLst>
            </p:cNvPr>
            <p:cNvSpPr txBox="1"/>
            <p:nvPr/>
          </p:nvSpPr>
          <p:spPr>
            <a:xfrm>
              <a:off x="13265210" y="2779352"/>
              <a:ext cx="5558995" cy="3114680"/>
            </a:xfrm>
            <a:prstGeom prst="rect">
              <a:avLst/>
            </a:prstGeom>
          </p:spPr>
          <p:txBody>
            <a:bodyPr wrap="square" lIns="0" tIns="0" rIns="0" bIns="0" rtlCol="0" anchor="t">
              <a:spAutoFit/>
            </a:bodyPr>
            <a:lstStyle/>
            <a:p>
              <a:pPr marL="342900" indent="-342900">
                <a:buFont typeface="Arial" panose="020B0604020202020204" pitchFamily="34" charset="0"/>
                <a:buChar char="•"/>
              </a:pPr>
              <a:r>
                <a:rPr lang="ko-KR" altLang="en-US" sz="2400">
                  <a:solidFill>
                    <a:srgbClr val="C00000"/>
                  </a:solidFill>
                  <a:latin typeface="맑은 고딕"/>
                  <a:ea typeface="맑은 고딕"/>
                </a:rPr>
                <a:t>해당 모델은 상위 </a:t>
              </a:r>
              <a:r>
                <a:rPr lang="en-US" altLang="ko-KR" sz="2400">
                  <a:solidFill>
                    <a:srgbClr val="C00000"/>
                  </a:solidFill>
                  <a:latin typeface="맑은 고딕"/>
                  <a:ea typeface="맑은 고딕"/>
                </a:rPr>
                <a:t>n</a:t>
              </a:r>
              <a:r>
                <a:rPr lang="ko-KR" altLang="en-US" sz="2400">
                  <a:solidFill>
                    <a:srgbClr val="C00000"/>
                  </a:solidFill>
                  <a:latin typeface="맑은 고딕"/>
                  <a:ea typeface="맑은 고딕"/>
                </a:rPr>
                <a:t>개의 음식점을 추천</a:t>
              </a:r>
              <a:endParaRPr lang="en-US" altLang="ko-KR" sz="2400">
                <a:solidFill>
                  <a:srgbClr val="C00000"/>
                </a:solidFill>
                <a:latin typeface="맑은 고딕"/>
                <a:ea typeface="맑은 고딕"/>
              </a:endParaRPr>
            </a:p>
            <a:p>
              <a:pPr marL="342900" indent="-342900">
                <a:buFont typeface="Arial"/>
                <a:buChar char="•"/>
              </a:pPr>
              <a:endParaRPr lang="en-US" altLang="ko-KR" sz="2400" u="none">
                <a:solidFill>
                  <a:srgbClr val="C00000"/>
                </a:solidFill>
                <a:latin typeface="맑은 고딕"/>
                <a:ea typeface="맑은 고딕"/>
              </a:endParaRPr>
            </a:p>
            <a:p>
              <a:pPr marL="342900" indent="-342900">
                <a:buFont typeface="Arial" panose="020B0604020202020204" pitchFamily="34" charset="0"/>
                <a:buChar char="•"/>
              </a:pPr>
              <a:r>
                <a:rPr lang="ko-KR" altLang="en-US" sz="2400">
                  <a:solidFill>
                    <a:srgbClr val="C00000"/>
                  </a:solidFill>
                  <a:latin typeface="맑은 고딕"/>
                  <a:ea typeface="맑은 고딕"/>
                </a:rPr>
                <a:t>각 </a:t>
              </a:r>
              <a:r>
                <a:rPr lang="ko-KR" altLang="en-US" sz="2400" u="none">
                  <a:solidFill>
                    <a:srgbClr val="C00000"/>
                  </a:solidFill>
                  <a:latin typeface="맑은 고딕"/>
                  <a:ea typeface="맑은 고딕"/>
                </a:rPr>
                <a:t>음식점에</a:t>
              </a:r>
              <a:r>
                <a:rPr lang="ko-KR" altLang="en-US" sz="2400">
                  <a:solidFill>
                    <a:srgbClr val="C00000"/>
                  </a:solidFill>
                  <a:latin typeface="맑은 고딕"/>
                  <a:ea typeface="맑은 고딕"/>
                </a:rPr>
                <a:t> 대해 다차원 평가</a:t>
              </a:r>
              <a:endParaRPr lang="en-US" altLang="ko-KR" sz="2400" u="none">
                <a:solidFill>
                  <a:srgbClr val="C00000"/>
                </a:solidFill>
                <a:latin typeface="맑은 고딕"/>
                <a:ea typeface="맑은 고딕"/>
              </a:endParaRPr>
            </a:p>
            <a:p>
              <a:pPr marL="800100" indent="-342900">
                <a:buFont typeface="Arial" panose="020B0604020202020204" pitchFamily="34" charset="0"/>
                <a:buChar char="•"/>
              </a:pPr>
              <a:r>
                <a:rPr lang="ko-KR" sz="2400">
                  <a:solidFill>
                    <a:srgbClr val="C00000"/>
                  </a:solidFill>
                  <a:latin typeface="Malgun Gothic"/>
                  <a:ea typeface="Malgun Gothic"/>
                </a:rPr>
                <a:t>맛</a:t>
              </a:r>
              <a:r>
                <a:rPr lang="en-US" altLang="ko-KR" sz="2400">
                  <a:solidFill>
                    <a:srgbClr val="C00000"/>
                  </a:solidFill>
                  <a:latin typeface="Malgun Gothic"/>
                  <a:ea typeface="+mn-lt"/>
                </a:rPr>
                <a:t>, </a:t>
              </a:r>
              <a:r>
                <a:rPr lang="ko-KR" sz="2400">
                  <a:solidFill>
                    <a:srgbClr val="C00000"/>
                  </a:solidFill>
                  <a:latin typeface="Malgun Gothic"/>
                  <a:ea typeface="Malgun Gothic"/>
                </a:rPr>
                <a:t>서비스</a:t>
              </a:r>
              <a:r>
                <a:rPr lang="en-US" altLang="ko-KR" sz="2400">
                  <a:solidFill>
                    <a:srgbClr val="C00000"/>
                  </a:solidFill>
                  <a:latin typeface="Malgun Gothic"/>
                  <a:ea typeface="+mn-lt"/>
                </a:rPr>
                <a:t>, </a:t>
              </a:r>
              <a:r>
                <a:rPr lang="ko-KR" sz="2400">
                  <a:solidFill>
                    <a:srgbClr val="C00000"/>
                  </a:solidFill>
                  <a:latin typeface="Malgun Gothic"/>
                  <a:ea typeface="Malgun Gothic"/>
                </a:rPr>
                <a:t>가격</a:t>
              </a:r>
              <a:r>
                <a:rPr lang="en-US" altLang="ko-KR" sz="2400">
                  <a:solidFill>
                    <a:srgbClr val="C00000"/>
                  </a:solidFill>
                  <a:latin typeface="Malgun Gothic"/>
                  <a:ea typeface="+mn-lt"/>
                </a:rPr>
                <a:t>, </a:t>
              </a:r>
              <a:r>
                <a:rPr lang="ko-KR" sz="2400">
                  <a:solidFill>
                    <a:srgbClr val="C00000"/>
                  </a:solidFill>
                  <a:latin typeface="Malgun Gothic"/>
                  <a:ea typeface="Malgun Gothic"/>
                </a:rPr>
                <a:t>분위기를 선정</a:t>
              </a:r>
              <a:endParaRPr lang="ko-KR" sz="2400">
                <a:solidFill>
                  <a:srgbClr val="000000"/>
                </a:solidFill>
                <a:latin typeface="Malgun Gothic"/>
                <a:ea typeface="Malgun Gothic"/>
              </a:endParaRPr>
            </a:p>
            <a:p>
              <a:pPr marL="800100" lvl="1" indent="-342900">
                <a:buFont typeface="Arial" panose="020B0604020202020204" pitchFamily="34" charset="0"/>
                <a:buChar char="•"/>
              </a:pPr>
              <a:endParaRPr lang="ko-KR" altLang="en-US" sz="2400">
                <a:solidFill>
                  <a:srgbClr val="C00000"/>
                </a:solidFill>
                <a:latin typeface="맑은 고딕"/>
                <a:ea typeface="맑은 고딕"/>
              </a:endParaRPr>
            </a:p>
          </p:txBody>
        </p:sp>
      </p:grpSp>
      <p:grpSp>
        <p:nvGrpSpPr>
          <p:cNvPr id="43" name="그룹 42">
            <a:extLst>
              <a:ext uri="{FF2B5EF4-FFF2-40B4-BE49-F238E27FC236}">
                <a16:creationId xmlns:a16="http://schemas.microsoft.com/office/drawing/2014/main" id="{E0AAA88F-0230-EC43-860C-62AE984C7279}"/>
              </a:ext>
            </a:extLst>
          </p:cNvPr>
          <p:cNvGrpSpPr/>
          <p:nvPr/>
        </p:nvGrpSpPr>
        <p:grpSpPr>
          <a:xfrm>
            <a:off x="7228971" y="5383399"/>
            <a:ext cx="9993853" cy="4697349"/>
            <a:chOff x="6451745" y="5458005"/>
            <a:chExt cx="9993853" cy="4697349"/>
          </a:xfrm>
        </p:grpSpPr>
        <p:grpSp>
          <p:nvGrpSpPr>
            <p:cNvPr id="41" name="그룹 40">
              <a:extLst>
                <a:ext uri="{FF2B5EF4-FFF2-40B4-BE49-F238E27FC236}">
                  <a16:creationId xmlns:a16="http://schemas.microsoft.com/office/drawing/2014/main" id="{B853EBA6-B729-BC35-5AD1-F7A1DC3B8D7E}"/>
                </a:ext>
              </a:extLst>
            </p:cNvPr>
            <p:cNvGrpSpPr/>
            <p:nvPr/>
          </p:nvGrpSpPr>
          <p:grpSpPr>
            <a:xfrm>
              <a:off x="6451746" y="5937949"/>
              <a:ext cx="9993852" cy="4217405"/>
              <a:chOff x="9408686" y="5600864"/>
              <a:chExt cx="5384508" cy="4217405"/>
            </a:xfrm>
          </p:grpSpPr>
          <p:grpSp>
            <p:nvGrpSpPr>
              <p:cNvPr id="28" name="그룹 27">
                <a:extLst>
                  <a:ext uri="{FF2B5EF4-FFF2-40B4-BE49-F238E27FC236}">
                    <a16:creationId xmlns:a16="http://schemas.microsoft.com/office/drawing/2014/main" id="{BC3BE495-02E4-9027-FFCF-F45BBCB624A8}"/>
                  </a:ext>
                </a:extLst>
              </p:cNvPr>
              <p:cNvGrpSpPr/>
              <p:nvPr/>
            </p:nvGrpSpPr>
            <p:grpSpPr>
              <a:xfrm>
                <a:off x="9408686" y="5610810"/>
                <a:ext cx="2816719" cy="4174975"/>
                <a:chOff x="8014946" y="1196560"/>
                <a:chExt cx="5715804" cy="8440328"/>
              </a:xfrm>
            </p:grpSpPr>
            <p:pic>
              <p:nvPicPr>
                <p:cNvPr id="30" name="그림 29">
                  <a:extLst>
                    <a:ext uri="{FF2B5EF4-FFF2-40B4-BE49-F238E27FC236}">
                      <a16:creationId xmlns:a16="http://schemas.microsoft.com/office/drawing/2014/main" id="{D2CBCA42-425D-571D-CAB0-392CABB7CD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14952" y="4016354"/>
                  <a:ext cx="5715798" cy="2838846"/>
                </a:xfrm>
                <a:prstGeom prst="rect">
                  <a:avLst/>
                </a:prstGeom>
              </p:spPr>
            </p:pic>
            <p:pic>
              <p:nvPicPr>
                <p:cNvPr id="31" name="그림 30">
                  <a:extLst>
                    <a:ext uri="{FF2B5EF4-FFF2-40B4-BE49-F238E27FC236}">
                      <a16:creationId xmlns:a16="http://schemas.microsoft.com/office/drawing/2014/main" id="{47C175F3-97FD-DAED-3B00-059A140BA7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14948" y="6855200"/>
                  <a:ext cx="5715798" cy="2781688"/>
                </a:xfrm>
                <a:prstGeom prst="rect">
                  <a:avLst/>
                </a:prstGeom>
              </p:spPr>
            </p:pic>
            <p:pic>
              <p:nvPicPr>
                <p:cNvPr id="32" name="그림 31">
                  <a:extLst>
                    <a:ext uri="{FF2B5EF4-FFF2-40B4-BE49-F238E27FC236}">
                      <a16:creationId xmlns:a16="http://schemas.microsoft.com/office/drawing/2014/main" id="{F3E06598-3EAA-AA75-E2CC-3D09BF5FB3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14946" y="1196560"/>
                  <a:ext cx="5715798" cy="2819794"/>
                </a:xfrm>
                <a:prstGeom prst="rect">
                  <a:avLst/>
                </a:prstGeom>
              </p:spPr>
            </p:pic>
          </p:grpSp>
          <p:grpSp>
            <p:nvGrpSpPr>
              <p:cNvPr id="34" name="그룹 33">
                <a:extLst>
                  <a:ext uri="{FF2B5EF4-FFF2-40B4-BE49-F238E27FC236}">
                    <a16:creationId xmlns:a16="http://schemas.microsoft.com/office/drawing/2014/main" id="{1BC35E5A-D02E-D1CA-6869-C76C362B1167}"/>
                  </a:ext>
                </a:extLst>
              </p:cNvPr>
              <p:cNvGrpSpPr/>
              <p:nvPr/>
            </p:nvGrpSpPr>
            <p:grpSpPr>
              <a:xfrm>
                <a:off x="12225402" y="5600864"/>
                <a:ext cx="2567792" cy="4217405"/>
                <a:chOff x="13730744" y="1196558"/>
                <a:chExt cx="4294505" cy="8440330"/>
              </a:xfrm>
            </p:grpSpPr>
            <p:pic>
              <p:nvPicPr>
                <p:cNvPr id="36" name="그림 35">
                  <a:extLst>
                    <a:ext uri="{FF2B5EF4-FFF2-40B4-BE49-F238E27FC236}">
                      <a16:creationId xmlns:a16="http://schemas.microsoft.com/office/drawing/2014/main" id="{B017B057-D66C-8A02-49B1-EE1343CFE0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30752" y="1196558"/>
                  <a:ext cx="4278046" cy="2803020"/>
                </a:xfrm>
                <a:prstGeom prst="rect">
                  <a:avLst/>
                </a:prstGeom>
              </p:spPr>
            </p:pic>
            <p:pic>
              <p:nvPicPr>
                <p:cNvPr id="37" name="그림 36">
                  <a:extLst>
                    <a:ext uri="{FF2B5EF4-FFF2-40B4-BE49-F238E27FC236}">
                      <a16:creationId xmlns:a16="http://schemas.microsoft.com/office/drawing/2014/main" id="{BBE1FDFB-847D-B8AC-DEA0-2FAE09E9BC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30744" y="3999578"/>
                  <a:ext cx="4294505" cy="2838846"/>
                </a:xfrm>
                <a:prstGeom prst="rect">
                  <a:avLst/>
                </a:prstGeom>
              </p:spPr>
            </p:pic>
            <p:pic>
              <p:nvPicPr>
                <p:cNvPr id="38" name="그림 37">
                  <a:extLst>
                    <a:ext uri="{FF2B5EF4-FFF2-40B4-BE49-F238E27FC236}">
                      <a16:creationId xmlns:a16="http://schemas.microsoft.com/office/drawing/2014/main" id="{AF533FE4-060D-0A78-3EC3-B9B93426D7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30744" y="6798042"/>
                  <a:ext cx="4278046" cy="2838846"/>
                </a:xfrm>
                <a:prstGeom prst="rect">
                  <a:avLst/>
                </a:prstGeom>
              </p:spPr>
            </p:pic>
          </p:grpSp>
        </p:grpSp>
        <p:sp>
          <p:nvSpPr>
            <p:cNvPr id="39" name="직사각형 38">
              <a:extLst>
                <a:ext uri="{FF2B5EF4-FFF2-40B4-BE49-F238E27FC236}">
                  <a16:creationId xmlns:a16="http://schemas.microsoft.com/office/drawing/2014/main" id="{C4EC85B8-3A37-D1F0-788F-4883817840DF}"/>
                </a:ext>
              </a:extLst>
            </p:cNvPr>
            <p:cNvSpPr/>
            <p:nvPr/>
          </p:nvSpPr>
          <p:spPr>
            <a:xfrm>
              <a:off x="6451745" y="5458005"/>
              <a:ext cx="9993852" cy="4795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sz="2400" b="1" dirty="0" err="1">
                  <a:solidFill>
                    <a:sysClr val="windowText" lastClr="000000"/>
                  </a:solidFill>
                  <a:ea typeface="맑은 고딕"/>
                </a:rPr>
                <a:t>User의</a:t>
              </a:r>
              <a:r>
                <a:rPr lang="ko-KR" altLang="en-US" sz="2400" b="1" dirty="0">
                  <a:solidFill>
                    <a:sysClr val="windowText" lastClr="000000"/>
                  </a:solidFill>
                  <a:ea typeface="맑은 고딕"/>
                </a:rPr>
                <a:t>  추천 음식점</a:t>
              </a:r>
              <a:endParaRPr lang="ko-KR" dirty="0">
                <a:solidFill>
                  <a:sysClr val="windowText" lastClr="000000"/>
                </a:solidFill>
              </a:endParaRPr>
            </a:p>
          </p:txBody>
        </p:sp>
      </p:grpSp>
      <p:sp>
        <p:nvSpPr>
          <p:cNvPr id="47" name="십자형 46">
            <a:extLst>
              <a:ext uri="{FF2B5EF4-FFF2-40B4-BE49-F238E27FC236}">
                <a16:creationId xmlns:a16="http://schemas.microsoft.com/office/drawing/2014/main" id="{E4BECCD3-AEAB-11F7-2FC2-E84D7C244CB9}"/>
              </a:ext>
            </a:extLst>
          </p:cNvPr>
          <p:cNvSpPr/>
          <p:nvPr/>
        </p:nvSpPr>
        <p:spPr>
          <a:xfrm>
            <a:off x="8362033" y="2628400"/>
            <a:ext cx="888274" cy="871048"/>
          </a:xfrm>
          <a:prstGeom prst="plus">
            <a:avLst>
              <a:gd name="adj" fmla="val 4449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48455912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378A754-1E42-59B1-A975-2A25B5817C05}"/>
              </a:ext>
            </a:extLst>
          </p:cNvPr>
          <p:cNvSpPr txBox="1"/>
          <p:nvPr/>
        </p:nvSpPr>
        <p:spPr>
          <a:xfrm>
            <a:off x="228031" y="439751"/>
            <a:ext cx="2779928" cy="523220"/>
          </a:xfrm>
          <a:prstGeom prst="rect">
            <a:avLst/>
          </a:prstGeom>
          <a:noFill/>
        </p:spPr>
        <p:txBody>
          <a:bodyPr wrap="none" rtlCol="0">
            <a:spAutoFit/>
          </a:bodyPr>
          <a:lstStyle/>
          <a:p>
            <a:r>
              <a:rPr lang="ko-KR" altLang="en-US" sz="2800" b="1"/>
              <a:t>사용자 아키텍처</a:t>
            </a:r>
          </a:p>
        </p:txBody>
      </p:sp>
      <p:pic>
        <p:nvPicPr>
          <p:cNvPr id="3" name="그림 2">
            <a:extLst>
              <a:ext uri="{FF2B5EF4-FFF2-40B4-BE49-F238E27FC236}">
                <a16:creationId xmlns:a16="http://schemas.microsoft.com/office/drawing/2014/main" id="{466198EC-C6BC-A19C-FFEF-3F85632D7C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486" y="1808339"/>
            <a:ext cx="3589951" cy="3448614"/>
          </a:xfrm>
          <a:prstGeom prst="rect">
            <a:avLst/>
          </a:prstGeom>
          <a:ln>
            <a:solidFill>
              <a:schemeClr val="tx1"/>
            </a:solidFill>
          </a:ln>
        </p:spPr>
      </p:pic>
      <p:sp>
        <p:nvSpPr>
          <p:cNvPr id="2" name="Cylinder 1">
            <a:extLst>
              <a:ext uri="{FF2B5EF4-FFF2-40B4-BE49-F238E27FC236}">
                <a16:creationId xmlns:a16="http://schemas.microsoft.com/office/drawing/2014/main" id="{380E33E7-93F7-3662-12ED-3F1FE2DD9576}"/>
              </a:ext>
            </a:extLst>
          </p:cNvPr>
          <p:cNvSpPr/>
          <p:nvPr/>
        </p:nvSpPr>
        <p:spPr>
          <a:xfrm>
            <a:off x="3420531" y="6362700"/>
            <a:ext cx="2015237" cy="2743200"/>
          </a:xfrm>
          <a:prstGeom prst="can">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ea typeface="Calibri"/>
                <a:cs typeface="Calibri"/>
              </a:rPr>
              <a:t>Review</a:t>
            </a:r>
            <a:br>
              <a:rPr lang="en-US" sz="2800" b="1">
                <a:solidFill>
                  <a:schemeClr val="tx1"/>
                </a:solidFill>
                <a:ea typeface="Calibri"/>
                <a:cs typeface="Calibri"/>
              </a:rPr>
            </a:br>
            <a:r>
              <a:rPr lang="en-US" sz="2800" b="1">
                <a:solidFill>
                  <a:schemeClr val="tx1"/>
                </a:solidFill>
                <a:ea typeface="Calibri"/>
                <a:cs typeface="Calibri"/>
              </a:rPr>
              <a:t>DB</a:t>
            </a:r>
          </a:p>
        </p:txBody>
      </p:sp>
      <p:cxnSp>
        <p:nvCxnSpPr>
          <p:cNvPr id="6" name="연결선: 꺾임 5">
            <a:extLst>
              <a:ext uri="{FF2B5EF4-FFF2-40B4-BE49-F238E27FC236}">
                <a16:creationId xmlns:a16="http://schemas.microsoft.com/office/drawing/2014/main" id="{3630B03E-0E14-3D6F-C84E-BBFBEE8AB4F5}"/>
              </a:ext>
            </a:extLst>
          </p:cNvPr>
          <p:cNvCxnSpPr>
            <a:cxnSpLocks/>
            <a:stCxn id="3" idx="2"/>
            <a:endCxn id="2" idx="2"/>
          </p:cNvCxnSpPr>
          <p:nvPr/>
        </p:nvCxnSpPr>
        <p:spPr>
          <a:xfrm rot="16200000" flipH="1">
            <a:off x="1537823" y="5851591"/>
            <a:ext cx="2477347" cy="1288069"/>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E57A8E9-6F20-A72A-3731-778FD5719D8C}"/>
              </a:ext>
            </a:extLst>
          </p:cNvPr>
          <p:cNvSpPr txBox="1"/>
          <p:nvPr/>
        </p:nvSpPr>
        <p:spPr>
          <a:xfrm>
            <a:off x="342514" y="7894140"/>
            <a:ext cx="2882520" cy="369332"/>
          </a:xfrm>
          <a:prstGeom prst="rect">
            <a:avLst/>
          </a:prstGeom>
          <a:noFill/>
        </p:spPr>
        <p:txBody>
          <a:bodyPr wrap="none" rtlCol="0">
            <a:spAutoFit/>
          </a:bodyPr>
          <a:lstStyle/>
          <a:p>
            <a:pPr algn="ctr"/>
            <a:r>
              <a:rPr lang="ko-KR" altLang="en-US" b="1"/>
              <a:t>음식점 평가 또는 방문기록</a:t>
            </a:r>
          </a:p>
        </p:txBody>
      </p:sp>
      <p:sp>
        <p:nvSpPr>
          <p:cNvPr id="41" name="Cylinder 1">
            <a:extLst>
              <a:ext uri="{FF2B5EF4-FFF2-40B4-BE49-F238E27FC236}">
                <a16:creationId xmlns:a16="http://schemas.microsoft.com/office/drawing/2014/main" id="{E200B770-94EF-400A-340F-4047DD94FFE3}"/>
              </a:ext>
            </a:extLst>
          </p:cNvPr>
          <p:cNvSpPr/>
          <p:nvPr/>
        </p:nvSpPr>
        <p:spPr>
          <a:xfrm>
            <a:off x="7522171" y="6362700"/>
            <a:ext cx="3242988" cy="2743200"/>
          </a:xfrm>
          <a:prstGeom prst="can">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b="1">
                <a:solidFill>
                  <a:schemeClr val="tx1"/>
                </a:solidFill>
                <a:ea typeface="Calibri"/>
                <a:cs typeface="Calibri"/>
              </a:rPr>
              <a:t>음식점 추천 모델</a:t>
            </a:r>
            <a:endParaRPr lang="en-US" sz="2800" b="1">
              <a:solidFill>
                <a:schemeClr val="tx1"/>
              </a:solidFill>
              <a:ea typeface="Calibri"/>
              <a:cs typeface="Calibri"/>
            </a:endParaRPr>
          </a:p>
        </p:txBody>
      </p:sp>
      <p:sp>
        <p:nvSpPr>
          <p:cNvPr id="43" name="TextBox 42">
            <a:extLst>
              <a:ext uri="{FF2B5EF4-FFF2-40B4-BE49-F238E27FC236}">
                <a16:creationId xmlns:a16="http://schemas.microsoft.com/office/drawing/2014/main" id="{31DDF141-4941-04C4-656D-6E82D93641C4}"/>
              </a:ext>
            </a:extLst>
          </p:cNvPr>
          <p:cNvSpPr txBox="1"/>
          <p:nvPr/>
        </p:nvSpPr>
        <p:spPr>
          <a:xfrm>
            <a:off x="11123394" y="7900303"/>
            <a:ext cx="1160895" cy="369332"/>
          </a:xfrm>
          <a:prstGeom prst="rect">
            <a:avLst/>
          </a:prstGeom>
          <a:noFill/>
        </p:spPr>
        <p:txBody>
          <a:bodyPr wrap="none" rtlCol="0">
            <a:spAutoFit/>
          </a:bodyPr>
          <a:lstStyle/>
          <a:p>
            <a:r>
              <a:rPr lang="ko-KR" altLang="en-US" b="1"/>
              <a:t>결과 도출</a:t>
            </a:r>
          </a:p>
        </p:txBody>
      </p:sp>
      <p:sp>
        <p:nvSpPr>
          <p:cNvPr id="44" name="Cylinder 1">
            <a:extLst>
              <a:ext uri="{FF2B5EF4-FFF2-40B4-BE49-F238E27FC236}">
                <a16:creationId xmlns:a16="http://schemas.microsoft.com/office/drawing/2014/main" id="{83CE80C3-EB88-9D60-A6B4-C7780935F798}"/>
              </a:ext>
            </a:extLst>
          </p:cNvPr>
          <p:cNvSpPr/>
          <p:nvPr/>
        </p:nvSpPr>
        <p:spPr>
          <a:xfrm>
            <a:off x="12756610" y="6362700"/>
            <a:ext cx="2110859" cy="2743200"/>
          </a:xfrm>
          <a:prstGeom prst="can">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sz="2400" b="1">
                <a:solidFill>
                  <a:schemeClr val="tx1"/>
                </a:solidFill>
                <a:ea typeface="Calibri"/>
                <a:cs typeface="Calibri"/>
              </a:rPr>
              <a:t>상위 </a:t>
            </a:r>
            <a:r>
              <a:rPr lang="en-US" altLang="ko-KR" sz="2400" b="1">
                <a:solidFill>
                  <a:schemeClr val="tx1"/>
                </a:solidFill>
                <a:ea typeface="Calibri"/>
                <a:cs typeface="Calibri"/>
              </a:rPr>
              <a:t>n</a:t>
            </a:r>
            <a:r>
              <a:rPr lang="ko-KR" altLang="en-US" sz="2400" b="1">
                <a:solidFill>
                  <a:schemeClr val="tx1"/>
                </a:solidFill>
                <a:ea typeface="Calibri"/>
                <a:cs typeface="Calibri"/>
              </a:rPr>
              <a:t>개</a:t>
            </a:r>
            <a:endParaRPr lang="en-US" altLang="ko-KR" sz="2400" b="1">
              <a:solidFill>
                <a:schemeClr val="tx1"/>
              </a:solidFill>
              <a:ea typeface="Calibri"/>
              <a:cs typeface="Calibri"/>
            </a:endParaRPr>
          </a:p>
          <a:p>
            <a:pPr algn="ctr"/>
            <a:r>
              <a:rPr lang="ko-KR" altLang="en-US" sz="2400" b="1">
                <a:solidFill>
                  <a:schemeClr val="tx1"/>
                </a:solidFill>
                <a:ea typeface="Calibri"/>
                <a:cs typeface="Calibri"/>
              </a:rPr>
              <a:t>음식점 리스트</a:t>
            </a:r>
            <a:endParaRPr lang="en-US" sz="2400" b="1">
              <a:solidFill>
                <a:schemeClr val="tx1"/>
              </a:solidFill>
              <a:ea typeface="Calibri"/>
              <a:cs typeface="Calibri"/>
            </a:endParaRPr>
          </a:p>
        </p:txBody>
      </p:sp>
      <p:cxnSp>
        <p:nvCxnSpPr>
          <p:cNvPr id="46" name="연결선: 꺾임 45">
            <a:extLst>
              <a:ext uri="{FF2B5EF4-FFF2-40B4-BE49-F238E27FC236}">
                <a16:creationId xmlns:a16="http://schemas.microsoft.com/office/drawing/2014/main" id="{CCB5C2BF-DE4B-58D7-C6BD-C001047490DC}"/>
              </a:ext>
            </a:extLst>
          </p:cNvPr>
          <p:cNvCxnSpPr>
            <a:cxnSpLocks/>
            <a:stCxn id="2" idx="4"/>
            <a:endCxn id="41" idx="2"/>
          </p:cNvCxnSpPr>
          <p:nvPr/>
        </p:nvCxnSpPr>
        <p:spPr>
          <a:xfrm>
            <a:off x="5435768" y="7734300"/>
            <a:ext cx="2086403" cy="12700"/>
          </a:xfrm>
          <a:prstGeom prst="bentConnector3">
            <a:avLst>
              <a:gd name="adj1" fmla="val 91835"/>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CCEBA31B-3993-48A1-4669-AB81A17E9ADF}"/>
              </a:ext>
            </a:extLst>
          </p:cNvPr>
          <p:cNvCxnSpPr>
            <a:cxnSpLocks/>
            <a:stCxn id="41" idx="4"/>
            <a:endCxn id="44" idx="2"/>
          </p:cNvCxnSpPr>
          <p:nvPr/>
        </p:nvCxnSpPr>
        <p:spPr>
          <a:xfrm>
            <a:off x="10765159" y="7734300"/>
            <a:ext cx="1991451" cy="12700"/>
          </a:xfrm>
          <a:prstGeom prst="bentConnector3">
            <a:avLst>
              <a:gd name="adj1" fmla="val 9035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1E3CCA1-416B-8203-8E6C-9E8EB2511A2D}"/>
              </a:ext>
            </a:extLst>
          </p:cNvPr>
          <p:cNvSpPr txBox="1"/>
          <p:nvPr/>
        </p:nvSpPr>
        <p:spPr>
          <a:xfrm>
            <a:off x="5607187" y="7872452"/>
            <a:ext cx="1391728" cy="646331"/>
          </a:xfrm>
          <a:prstGeom prst="rect">
            <a:avLst/>
          </a:prstGeom>
          <a:noFill/>
        </p:spPr>
        <p:txBody>
          <a:bodyPr wrap="none" lIns="91440" tIns="45720" rIns="91440" bIns="45720" rtlCol="0" anchor="t">
            <a:spAutoFit/>
          </a:bodyPr>
          <a:lstStyle/>
          <a:p>
            <a:pPr algn="ctr"/>
            <a:r>
              <a:rPr lang="ko-KR" altLang="en-US" b="1" dirty="0">
                <a:ea typeface="맑은 고딕"/>
              </a:rPr>
              <a:t>데이터 처리</a:t>
            </a:r>
            <a:br>
              <a:rPr lang="en-US" altLang="ko-KR" b="1" dirty="0"/>
            </a:br>
            <a:endParaRPr lang="en-US" altLang="ko-KR" b="1">
              <a:ea typeface="맑은 고딕"/>
              <a:cs typeface="Calibri"/>
            </a:endParaRPr>
          </a:p>
        </p:txBody>
      </p:sp>
      <p:cxnSp>
        <p:nvCxnSpPr>
          <p:cNvPr id="73" name="연결선: 꺾임 72">
            <a:extLst>
              <a:ext uri="{FF2B5EF4-FFF2-40B4-BE49-F238E27FC236}">
                <a16:creationId xmlns:a16="http://schemas.microsoft.com/office/drawing/2014/main" id="{C096FBB0-4146-6C99-37B1-B2BD7D56DABC}"/>
              </a:ext>
            </a:extLst>
          </p:cNvPr>
          <p:cNvCxnSpPr>
            <a:cxnSpLocks/>
            <a:stCxn id="44" idx="4"/>
            <a:endCxn id="1027" idx="2"/>
          </p:cNvCxnSpPr>
          <p:nvPr/>
        </p:nvCxnSpPr>
        <p:spPr>
          <a:xfrm flipV="1">
            <a:off x="14867469" y="5736795"/>
            <a:ext cx="1301156" cy="1997505"/>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4DC25FA2-CD2B-5390-65A8-53E329FAC34B}"/>
              </a:ext>
            </a:extLst>
          </p:cNvPr>
          <p:cNvCxnSpPr>
            <a:cxnSpLocks/>
          </p:cNvCxnSpPr>
          <p:nvPr/>
        </p:nvCxnSpPr>
        <p:spPr>
          <a:xfrm>
            <a:off x="3927437" y="2928600"/>
            <a:ext cx="6241722" cy="25710"/>
          </a:xfrm>
          <a:prstGeom prst="bentConnector3">
            <a:avLst>
              <a:gd name="adj1" fmla="val 97945"/>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A82BD56D-CF2F-4BA2-A9A8-6A020A846B87}"/>
              </a:ext>
            </a:extLst>
          </p:cNvPr>
          <p:cNvSpPr txBox="1"/>
          <p:nvPr/>
        </p:nvSpPr>
        <p:spPr>
          <a:xfrm>
            <a:off x="6130443" y="2311876"/>
            <a:ext cx="1792478" cy="461665"/>
          </a:xfrm>
          <a:prstGeom prst="rect">
            <a:avLst/>
          </a:prstGeom>
          <a:noFill/>
        </p:spPr>
        <p:txBody>
          <a:bodyPr wrap="none" lIns="91440" tIns="45720" rIns="91440" bIns="45720" rtlCol="0" anchor="t">
            <a:spAutoFit/>
          </a:bodyPr>
          <a:lstStyle/>
          <a:p>
            <a:r>
              <a:rPr lang="ko-KR" altLang="en-US" sz="2400" b="1">
                <a:ea typeface="맑은 고딕"/>
              </a:rPr>
              <a:t>음식점 요청</a:t>
            </a:r>
          </a:p>
        </p:txBody>
      </p:sp>
      <p:sp>
        <p:nvSpPr>
          <p:cNvPr id="81" name="TextBox 80">
            <a:extLst>
              <a:ext uri="{FF2B5EF4-FFF2-40B4-BE49-F238E27FC236}">
                <a16:creationId xmlns:a16="http://schemas.microsoft.com/office/drawing/2014/main" id="{5A57DCB8-89FE-F0EE-A05A-103762B8C48A}"/>
              </a:ext>
            </a:extLst>
          </p:cNvPr>
          <p:cNvSpPr txBox="1"/>
          <p:nvPr/>
        </p:nvSpPr>
        <p:spPr>
          <a:xfrm>
            <a:off x="14866258" y="7867559"/>
            <a:ext cx="2311851" cy="369332"/>
          </a:xfrm>
          <a:prstGeom prst="rect">
            <a:avLst/>
          </a:prstGeom>
          <a:noFill/>
        </p:spPr>
        <p:txBody>
          <a:bodyPr wrap="none" lIns="91440" tIns="45720" rIns="91440" bIns="45720" rtlCol="0" anchor="t">
            <a:spAutoFit/>
          </a:bodyPr>
          <a:lstStyle/>
          <a:p>
            <a:pPr algn="ctr"/>
            <a:r>
              <a:rPr lang="ko-KR" altLang="en-US" dirty="0">
                <a:ln>
                  <a:solidFill>
                    <a:schemeClr val="tx1"/>
                  </a:solidFill>
                </a:ln>
                <a:solidFill>
                  <a:srgbClr val="FFFFFF"/>
                </a:solidFill>
                <a:ea typeface="맑은 고딕"/>
              </a:rPr>
              <a:t>상위 음식점 </a:t>
            </a:r>
            <a:r>
              <a:rPr lang="en-US" altLang="ko-KR" dirty="0">
                <a:ln>
                  <a:solidFill>
                    <a:schemeClr val="tx1"/>
                  </a:solidFill>
                </a:ln>
                <a:solidFill>
                  <a:srgbClr val="FFFFFF"/>
                </a:solidFill>
                <a:ea typeface="맑은 고딕"/>
              </a:rPr>
              <a:t>n</a:t>
            </a:r>
            <a:r>
              <a:rPr lang="ko-KR" altLang="en-US" dirty="0">
                <a:ln>
                  <a:solidFill>
                    <a:schemeClr val="tx1"/>
                  </a:solidFill>
                </a:ln>
                <a:solidFill>
                  <a:srgbClr val="FFFFFF"/>
                </a:solidFill>
                <a:ea typeface="맑은 고딕"/>
              </a:rPr>
              <a:t>개 추천</a:t>
            </a:r>
            <a:endParaRPr lang="ko-KR" altLang="en-US" dirty="0">
              <a:ln>
                <a:solidFill>
                  <a:prstClr val="black"/>
                </a:solidFill>
              </a:ln>
              <a:solidFill>
                <a:srgbClr val="FFFFFF"/>
              </a:solidFill>
              <a:ea typeface="맑은 고딕"/>
              <a:cs typeface="Calibri"/>
            </a:endParaRPr>
          </a:p>
        </p:txBody>
      </p:sp>
      <p:sp>
        <p:nvSpPr>
          <p:cNvPr id="90" name="TextBox 89">
            <a:extLst>
              <a:ext uri="{FF2B5EF4-FFF2-40B4-BE49-F238E27FC236}">
                <a16:creationId xmlns:a16="http://schemas.microsoft.com/office/drawing/2014/main" id="{912281AB-C911-2349-2673-2F87F88BB288}"/>
              </a:ext>
            </a:extLst>
          </p:cNvPr>
          <p:cNvSpPr txBox="1"/>
          <p:nvPr/>
        </p:nvSpPr>
        <p:spPr>
          <a:xfrm>
            <a:off x="1318776" y="1254234"/>
            <a:ext cx="1627369" cy="523220"/>
          </a:xfrm>
          <a:prstGeom prst="rect">
            <a:avLst/>
          </a:prstGeom>
          <a:noFill/>
        </p:spPr>
        <p:txBody>
          <a:bodyPr wrap="none" rtlCol="0">
            <a:spAutoFit/>
          </a:bodyPr>
          <a:lstStyle/>
          <a:p>
            <a:pPr algn="ctr"/>
            <a:r>
              <a:rPr lang="en-US" altLang="ko-KR" sz="2800" b="1" err="1"/>
              <a:t>User_Kim</a:t>
            </a:r>
            <a:endParaRPr lang="ko-KR" altLang="en-US" sz="2800" b="1"/>
          </a:p>
        </p:txBody>
      </p:sp>
      <p:cxnSp>
        <p:nvCxnSpPr>
          <p:cNvPr id="9" name="직선 화살표 연결선 8">
            <a:extLst>
              <a:ext uri="{FF2B5EF4-FFF2-40B4-BE49-F238E27FC236}">
                <a16:creationId xmlns:a16="http://schemas.microsoft.com/office/drawing/2014/main" id="{4BA8F719-0E6D-49EC-8180-5D9284886E1B}"/>
              </a:ext>
            </a:extLst>
          </p:cNvPr>
          <p:cNvCxnSpPr>
            <a:cxnSpLocks/>
          </p:cNvCxnSpPr>
          <p:nvPr/>
        </p:nvCxnSpPr>
        <p:spPr>
          <a:xfrm flipH="1">
            <a:off x="3974654" y="4152900"/>
            <a:ext cx="61945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698DA3D-B546-F964-E7C3-C91B3F78462E}"/>
              </a:ext>
            </a:extLst>
          </p:cNvPr>
          <p:cNvSpPr txBox="1"/>
          <p:nvPr/>
        </p:nvSpPr>
        <p:spPr>
          <a:xfrm>
            <a:off x="5438906" y="4489532"/>
            <a:ext cx="3874565" cy="461665"/>
          </a:xfrm>
          <a:prstGeom prst="rect">
            <a:avLst/>
          </a:prstGeom>
          <a:noFill/>
        </p:spPr>
        <p:txBody>
          <a:bodyPr wrap="square" lIns="91440" tIns="45720" rIns="91440" bIns="45720" rtlCol="0" anchor="t">
            <a:spAutoFit/>
          </a:bodyPr>
          <a:lstStyle/>
          <a:p>
            <a:r>
              <a:rPr lang="ko-KR" altLang="en-US" sz="2400" b="1">
                <a:ea typeface="맑은 고딕"/>
              </a:rPr>
              <a:t>음식점 추천목록 반환</a:t>
            </a:r>
          </a:p>
        </p:txBody>
      </p:sp>
      <p:grpSp>
        <p:nvGrpSpPr>
          <p:cNvPr id="16" name="그룹 15">
            <a:extLst>
              <a:ext uri="{FF2B5EF4-FFF2-40B4-BE49-F238E27FC236}">
                <a16:creationId xmlns:a16="http://schemas.microsoft.com/office/drawing/2014/main" id="{9CA10E12-E9DE-B5D1-8658-D4840B4CA523}"/>
              </a:ext>
            </a:extLst>
          </p:cNvPr>
          <p:cNvGrpSpPr/>
          <p:nvPr/>
        </p:nvGrpSpPr>
        <p:grpSpPr>
          <a:xfrm>
            <a:off x="10169159" y="962971"/>
            <a:ext cx="7285759" cy="4786524"/>
            <a:chOff x="8439114" y="1081201"/>
            <a:chExt cx="7285759" cy="4786524"/>
          </a:xfrm>
        </p:grpSpPr>
        <p:pic>
          <p:nvPicPr>
            <p:cNvPr id="5" name="그림 4">
              <a:extLst>
                <a:ext uri="{FF2B5EF4-FFF2-40B4-BE49-F238E27FC236}">
                  <a16:creationId xmlns:a16="http://schemas.microsoft.com/office/drawing/2014/main" id="{610F12B9-8EB6-5CF2-0646-E7035C8155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9965" y="1579218"/>
              <a:ext cx="4788730" cy="4288507"/>
            </a:xfrm>
            <a:prstGeom prst="rect">
              <a:avLst/>
            </a:prstGeom>
          </p:spPr>
        </p:pic>
        <p:sp>
          <p:nvSpPr>
            <p:cNvPr id="35" name="직사각형 34">
              <a:extLst>
                <a:ext uri="{FF2B5EF4-FFF2-40B4-BE49-F238E27FC236}">
                  <a16:creationId xmlns:a16="http://schemas.microsoft.com/office/drawing/2014/main" id="{D9E19FF0-DDE9-2A24-2A44-E80E7B2FA215}"/>
                </a:ext>
              </a:extLst>
            </p:cNvPr>
            <p:cNvSpPr/>
            <p:nvPr/>
          </p:nvSpPr>
          <p:spPr>
            <a:xfrm>
              <a:off x="8439114" y="1081201"/>
              <a:ext cx="727105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err="1">
                  <a:ln>
                    <a:solidFill>
                      <a:schemeClr val="tx1"/>
                    </a:solidFill>
                  </a:ln>
                  <a:solidFill>
                    <a:sysClr val="windowText" lastClr="000000"/>
                  </a:solidFill>
                </a:rPr>
                <a:t>User_Kim</a:t>
              </a:r>
              <a:r>
                <a:rPr lang="ko-KR" altLang="en-US">
                  <a:ln>
                    <a:solidFill>
                      <a:schemeClr val="tx1"/>
                    </a:solidFill>
                  </a:ln>
                  <a:solidFill>
                    <a:sysClr val="windowText" lastClr="000000"/>
                  </a:solidFill>
                </a:rPr>
                <a:t>의 추천 음식점</a:t>
              </a:r>
            </a:p>
          </p:txBody>
        </p:sp>
        <p:pic>
          <p:nvPicPr>
            <p:cNvPr id="1026" name="Picture 2">
              <a:extLst>
                <a:ext uri="{FF2B5EF4-FFF2-40B4-BE49-F238E27FC236}">
                  <a16:creationId xmlns:a16="http://schemas.microsoft.com/office/drawing/2014/main" id="{B9DFA1ED-CBDC-BA80-C39F-FF5183A20B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90372" y="1515844"/>
              <a:ext cx="2533650" cy="155669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0989B7EF-F9DE-E274-C70F-C2966ED7D8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66992" y="4526087"/>
              <a:ext cx="2543175" cy="13289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25A60E9-10A0-6BC6-00E5-731522B654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91223" y="3047337"/>
              <a:ext cx="2533650" cy="14787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187359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378A754-1E42-59B1-A975-2A25B5817C05}"/>
              </a:ext>
            </a:extLst>
          </p:cNvPr>
          <p:cNvSpPr txBox="1"/>
          <p:nvPr/>
        </p:nvSpPr>
        <p:spPr>
          <a:xfrm>
            <a:off x="274321" y="301325"/>
            <a:ext cx="3403496" cy="523220"/>
          </a:xfrm>
          <a:prstGeom prst="rect">
            <a:avLst/>
          </a:prstGeom>
          <a:noFill/>
        </p:spPr>
        <p:txBody>
          <a:bodyPr wrap="none" lIns="91440" tIns="45720" rIns="91440" bIns="45720" rtlCol="0" anchor="t">
            <a:spAutoFit/>
          </a:bodyPr>
          <a:lstStyle/>
          <a:p>
            <a:r>
              <a:rPr lang="ko-KR" altLang="en-US" sz="2800" b="1">
                <a:ea typeface="맑은 고딕"/>
              </a:rPr>
              <a:t>1학기 모델 아키텍처</a:t>
            </a:r>
          </a:p>
        </p:txBody>
      </p:sp>
      <p:grpSp>
        <p:nvGrpSpPr>
          <p:cNvPr id="28" name="그룹 27">
            <a:extLst>
              <a:ext uri="{FF2B5EF4-FFF2-40B4-BE49-F238E27FC236}">
                <a16:creationId xmlns:a16="http://schemas.microsoft.com/office/drawing/2014/main" id="{BB3B75F1-2327-0AF3-7D7C-647D831150DC}"/>
              </a:ext>
            </a:extLst>
          </p:cNvPr>
          <p:cNvGrpSpPr/>
          <p:nvPr/>
        </p:nvGrpSpPr>
        <p:grpSpPr>
          <a:xfrm>
            <a:off x="772254" y="1964298"/>
            <a:ext cx="6752553" cy="6352288"/>
            <a:chOff x="479103" y="1106508"/>
            <a:chExt cx="4635492" cy="5818978"/>
          </a:xfrm>
        </p:grpSpPr>
        <p:pic>
          <p:nvPicPr>
            <p:cNvPr id="6" name="그림 5">
              <a:extLst>
                <a:ext uri="{FF2B5EF4-FFF2-40B4-BE49-F238E27FC236}">
                  <a16:creationId xmlns:a16="http://schemas.microsoft.com/office/drawing/2014/main" id="{FD38C6CB-2CB9-B4E9-AB0D-74F722E633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11" y="1568174"/>
              <a:ext cx="4635484" cy="2258473"/>
            </a:xfrm>
            <a:prstGeom prst="rect">
              <a:avLst/>
            </a:prstGeom>
            <a:ln>
              <a:solidFill>
                <a:schemeClr val="bg1"/>
              </a:solidFill>
            </a:ln>
          </p:spPr>
        </p:pic>
        <p:pic>
          <p:nvPicPr>
            <p:cNvPr id="7" name="그림 6">
              <a:extLst>
                <a:ext uri="{FF2B5EF4-FFF2-40B4-BE49-F238E27FC236}">
                  <a16:creationId xmlns:a16="http://schemas.microsoft.com/office/drawing/2014/main" id="{BBBFFD6A-A198-C248-3590-97D21C074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6" y="4246830"/>
              <a:ext cx="4635484" cy="2258473"/>
            </a:xfrm>
            <a:prstGeom prst="rect">
              <a:avLst/>
            </a:prstGeom>
            <a:ln>
              <a:solidFill>
                <a:schemeClr val="bg1"/>
              </a:solidFill>
            </a:ln>
          </p:spPr>
        </p:pic>
        <p:sp>
          <p:nvSpPr>
            <p:cNvPr id="9" name="직사각형 8">
              <a:extLst>
                <a:ext uri="{FF2B5EF4-FFF2-40B4-BE49-F238E27FC236}">
                  <a16:creationId xmlns:a16="http://schemas.microsoft.com/office/drawing/2014/main" id="{2A446225-BAEF-9FAF-BBC2-81BB98F92C78}"/>
                </a:ext>
              </a:extLst>
            </p:cNvPr>
            <p:cNvSpPr/>
            <p:nvPr/>
          </p:nvSpPr>
          <p:spPr>
            <a:xfrm>
              <a:off x="479109" y="3826647"/>
              <a:ext cx="4635484" cy="4201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b="1" dirty="0">
                  <a:solidFill>
                    <a:sysClr val="windowText" lastClr="000000"/>
                  </a:solidFill>
                  <a:ea typeface="맑은 고딕"/>
                </a:rPr>
                <a:t>Philadelphia_checkin.csv</a:t>
              </a:r>
              <a:endParaRPr lang="ko-KR" altLang="en-US" b="1" dirty="0">
                <a:solidFill>
                  <a:sysClr val="windowText" lastClr="000000"/>
                </a:solidFill>
                <a:ea typeface="맑은 고딕"/>
              </a:endParaRPr>
            </a:p>
          </p:txBody>
        </p:sp>
        <p:sp>
          <p:nvSpPr>
            <p:cNvPr id="15" name="직사각형 14">
              <a:extLst>
                <a:ext uri="{FF2B5EF4-FFF2-40B4-BE49-F238E27FC236}">
                  <a16:creationId xmlns:a16="http://schemas.microsoft.com/office/drawing/2014/main" id="{6C58505A-E86C-0AAE-7BE7-B324A2B3AF39}"/>
                </a:ext>
              </a:extLst>
            </p:cNvPr>
            <p:cNvSpPr/>
            <p:nvPr/>
          </p:nvSpPr>
          <p:spPr>
            <a:xfrm>
              <a:off x="479106" y="1106508"/>
              <a:ext cx="4635484" cy="4616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b="1" i="0" dirty="0" err="1">
                  <a:solidFill>
                    <a:sysClr val="windowText" lastClr="000000"/>
                  </a:solidFill>
                  <a:effectLst/>
                  <a:highlight>
                    <a:srgbClr val="FFFFFF"/>
                  </a:highlight>
                  <a:latin typeface="+mn-ea"/>
                </a:rPr>
                <a:t>Business.json</a:t>
              </a:r>
              <a:r>
                <a:rPr lang="en-US" altLang="ko-KR" b="1" i="0" dirty="0">
                  <a:solidFill>
                    <a:sysClr val="windowText" lastClr="000000"/>
                  </a:solidFill>
                  <a:effectLst/>
                  <a:highlight>
                    <a:srgbClr val="FFFFFF"/>
                  </a:highlight>
                  <a:latin typeface="+mn-ea"/>
                </a:rPr>
                <a:t>, </a:t>
              </a:r>
              <a:r>
                <a:rPr lang="en-US" altLang="ko-KR" b="1" i="0" dirty="0" err="1">
                  <a:solidFill>
                    <a:sysClr val="windowText" lastClr="000000"/>
                  </a:solidFill>
                  <a:effectLst/>
                  <a:highlight>
                    <a:srgbClr val="FFFFFF"/>
                  </a:highlight>
                  <a:latin typeface="+mn-ea"/>
                </a:rPr>
                <a:t>review.json</a:t>
              </a:r>
              <a:endParaRPr lang="en-US" altLang="ko-KR" b="1" i="0" dirty="0">
                <a:solidFill>
                  <a:sysClr val="windowText" lastClr="000000"/>
                </a:solidFill>
                <a:effectLst/>
                <a:highlight>
                  <a:srgbClr val="FFFFFF"/>
                </a:highlight>
                <a:latin typeface="+mn-ea"/>
              </a:endParaRPr>
            </a:p>
          </p:txBody>
        </p:sp>
        <p:sp>
          <p:nvSpPr>
            <p:cNvPr id="16" name="TextBox 15">
              <a:extLst>
                <a:ext uri="{FF2B5EF4-FFF2-40B4-BE49-F238E27FC236}">
                  <a16:creationId xmlns:a16="http://schemas.microsoft.com/office/drawing/2014/main" id="{F240935C-175E-2EEA-87F2-52E587C060F5}"/>
                </a:ext>
              </a:extLst>
            </p:cNvPr>
            <p:cNvSpPr txBox="1"/>
            <p:nvPr/>
          </p:nvSpPr>
          <p:spPr>
            <a:xfrm>
              <a:off x="987639" y="2485955"/>
              <a:ext cx="3618411" cy="338325"/>
            </a:xfrm>
            <a:prstGeom prst="rect">
              <a:avLst/>
            </a:prstGeom>
            <a:noFill/>
            <a:ln>
              <a:solidFill>
                <a:schemeClr val="bg1"/>
              </a:solidFill>
            </a:ln>
          </p:spPr>
          <p:txBody>
            <a:bodyPr wrap="square" rtlCol="0">
              <a:spAutoFit/>
            </a:bodyPr>
            <a:lstStyle/>
            <a:p>
              <a:pPr algn="ctr"/>
              <a:r>
                <a:rPr lang="en-US" altLang="ko-KR" b="1" err="1">
                  <a:latin typeface="+mn-ea"/>
                </a:rPr>
                <a:t>Review_Preprocessing</a:t>
              </a:r>
              <a:endParaRPr lang="ko-KR" altLang="en-US" b="1">
                <a:latin typeface="+mn-ea"/>
              </a:endParaRPr>
            </a:p>
          </p:txBody>
        </p:sp>
        <p:sp>
          <p:nvSpPr>
            <p:cNvPr id="18" name="TextBox 17">
              <a:extLst>
                <a:ext uri="{FF2B5EF4-FFF2-40B4-BE49-F238E27FC236}">
                  <a16:creationId xmlns:a16="http://schemas.microsoft.com/office/drawing/2014/main" id="{6DA9F4DE-08FC-8C94-95DF-D8145C38A392}"/>
                </a:ext>
              </a:extLst>
            </p:cNvPr>
            <p:cNvSpPr txBox="1"/>
            <p:nvPr/>
          </p:nvSpPr>
          <p:spPr>
            <a:xfrm>
              <a:off x="1990457" y="5140549"/>
              <a:ext cx="1612781" cy="338325"/>
            </a:xfrm>
            <a:prstGeom prst="rect">
              <a:avLst/>
            </a:prstGeom>
            <a:noFill/>
            <a:ln>
              <a:solidFill>
                <a:schemeClr val="bg1"/>
              </a:solidFill>
            </a:ln>
          </p:spPr>
          <p:txBody>
            <a:bodyPr wrap="square" lIns="91440" tIns="45720" rIns="91440" bIns="45720" rtlCol="0" anchor="t">
              <a:spAutoFit/>
            </a:bodyPr>
            <a:lstStyle/>
            <a:p>
              <a:pPr algn="ctr"/>
              <a:r>
                <a:rPr lang="en-US" altLang="ko-KR" b="1">
                  <a:latin typeface="맑은 고딕"/>
                  <a:ea typeface="맑은 고딕"/>
                </a:rPr>
                <a:t>BPR MF </a:t>
              </a:r>
              <a:r>
                <a:rPr lang="ko-KR" altLang="en-US" b="1">
                  <a:latin typeface="맑은 고딕"/>
                  <a:ea typeface="맑은 고딕"/>
                </a:rPr>
                <a:t>모델 학습</a:t>
              </a:r>
            </a:p>
          </p:txBody>
        </p:sp>
        <p:sp>
          <p:nvSpPr>
            <p:cNvPr id="19" name="직사각형 18">
              <a:extLst>
                <a:ext uri="{FF2B5EF4-FFF2-40B4-BE49-F238E27FC236}">
                  <a16:creationId xmlns:a16="http://schemas.microsoft.com/office/drawing/2014/main" id="{CE1F5FFE-FE16-06D3-0EC5-E8AD5A15A16D}"/>
                </a:ext>
              </a:extLst>
            </p:cNvPr>
            <p:cNvSpPr/>
            <p:nvPr/>
          </p:nvSpPr>
          <p:spPr>
            <a:xfrm>
              <a:off x="479103" y="6505304"/>
              <a:ext cx="4635484" cy="4201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b="1">
                  <a:solidFill>
                    <a:sysClr val="windowText" lastClr="000000"/>
                  </a:solidFill>
                  <a:ea typeface="맑은 고딕"/>
                </a:rPr>
                <a:t>상위  </a:t>
              </a:r>
              <a:r>
                <a:rPr lang="en-US" altLang="ko-KR" b="1">
                  <a:solidFill>
                    <a:sysClr val="windowText" lastClr="000000"/>
                  </a:solidFill>
                  <a:ea typeface="+mn-lt"/>
                </a:rPr>
                <a:t>n</a:t>
              </a:r>
              <a:r>
                <a:rPr lang="ko-KR" b="1">
                  <a:solidFill>
                    <a:sysClr val="windowText" lastClr="000000"/>
                  </a:solidFill>
                  <a:ea typeface="맑은 고딕"/>
                </a:rPr>
                <a:t>개의 음식점 추천 모델</a:t>
              </a:r>
              <a:endParaRPr lang="ko-KR">
                <a:solidFill>
                  <a:sysClr val="windowText" lastClr="000000"/>
                </a:solidFill>
                <a:ea typeface="맑은 고딕"/>
              </a:endParaRPr>
            </a:p>
          </p:txBody>
        </p:sp>
      </p:grpSp>
      <p:pic>
        <p:nvPicPr>
          <p:cNvPr id="2" name="그림 1">
            <a:extLst>
              <a:ext uri="{FF2B5EF4-FFF2-40B4-BE49-F238E27FC236}">
                <a16:creationId xmlns:a16="http://schemas.microsoft.com/office/drawing/2014/main" id="{C947DF27-D46E-115F-248E-F255A0DAACBB}"/>
              </a:ext>
            </a:extLst>
          </p:cNvPr>
          <p:cNvPicPr>
            <a:picLocks noChangeAspect="1"/>
          </p:cNvPicPr>
          <p:nvPr/>
        </p:nvPicPr>
        <p:blipFill>
          <a:blip r:embed="rId5"/>
          <a:stretch>
            <a:fillRect/>
          </a:stretch>
        </p:blipFill>
        <p:spPr>
          <a:xfrm>
            <a:off x="10245789" y="2103385"/>
            <a:ext cx="7025350" cy="939599"/>
          </a:xfrm>
          <a:prstGeom prst="rect">
            <a:avLst/>
          </a:prstGeom>
        </p:spPr>
      </p:pic>
      <p:sp>
        <p:nvSpPr>
          <p:cNvPr id="5" name="화살표: 오른쪽 3">
            <a:extLst>
              <a:ext uri="{FF2B5EF4-FFF2-40B4-BE49-F238E27FC236}">
                <a16:creationId xmlns:a16="http://schemas.microsoft.com/office/drawing/2014/main" id="{51DC3D14-8EFF-113F-C9A2-C8D1490F5BC5}"/>
              </a:ext>
            </a:extLst>
          </p:cNvPr>
          <p:cNvSpPr/>
          <p:nvPr/>
        </p:nvSpPr>
        <p:spPr>
          <a:xfrm>
            <a:off x="7878925" y="3669679"/>
            <a:ext cx="1891357" cy="1811631"/>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2" name="Group 31">
            <a:extLst>
              <a:ext uri="{FF2B5EF4-FFF2-40B4-BE49-F238E27FC236}">
                <a16:creationId xmlns:a16="http://schemas.microsoft.com/office/drawing/2014/main" id="{71795DB1-4B6B-8046-7566-5E72AAB59C12}"/>
              </a:ext>
            </a:extLst>
          </p:cNvPr>
          <p:cNvGrpSpPr/>
          <p:nvPr/>
        </p:nvGrpSpPr>
        <p:grpSpPr>
          <a:xfrm>
            <a:off x="10753223" y="3353802"/>
            <a:ext cx="6000750" cy="5594684"/>
            <a:chOff x="10903618" y="3383881"/>
            <a:chExt cx="6000750" cy="5594684"/>
          </a:xfrm>
        </p:grpSpPr>
        <p:grpSp>
          <p:nvGrpSpPr>
            <p:cNvPr id="13" name="그룹 69">
              <a:extLst>
                <a:ext uri="{FF2B5EF4-FFF2-40B4-BE49-F238E27FC236}">
                  <a16:creationId xmlns:a16="http://schemas.microsoft.com/office/drawing/2014/main" id="{7674AE63-E484-7474-A0FF-24B2761F3180}"/>
                </a:ext>
              </a:extLst>
            </p:cNvPr>
            <p:cNvGrpSpPr/>
            <p:nvPr/>
          </p:nvGrpSpPr>
          <p:grpSpPr>
            <a:xfrm>
              <a:off x="12656008" y="3385954"/>
              <a:ext cx="2221936" cy="3145991"/>
              <a:chOff x="482006" y="1375029"/>
              <a:chExt cx="2221936" cy="3145991"/>
            </a:xfrm>
          </p:grpSpPr>
          <p:sp>
            <p:nvSpPr>
              <p:cNvPr id="4" name="정육면체 70">
                <a:extLst>
                  <a:ext uri="{FF2B5EF4-FFF2-40B4-BE49-F238E27FC236}">
                    <a16:creationId xmlns:a16="http://schemas.microsoft.com/office/drawing/2014/main" id="{A0765B73-34C8-2E27-E02A-E99F7769E941}"/>
                  </a:ext>
                </a:extLst>
              </p:cNvPr>
              <p:cNvSpPr>
                <a:spLocks/>
              </p:cNvSpPr>
              <p:nvPr/>
            </p:nvSpPr>
            <p:spPr>
              <a:xfrm>
                <a:off x="482006" y="3378814"/>
                <a:ext cx="2221936" cy="1142206"/>
              </a:xfrm>
              <a:prstGeom prst="cube">
                <a:avLst/>
              </a:prstGeom>
              <a:solidFill>
                <a:schemeClr val="accent6"/>
              </a:solidFill>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2400" b="1">
                    <a:solidFill>
                      <a:schemeClr val="tx1"/>
                    </a:solidFill>
                    <a:ea typeface="맑은 고딕"/>
                  </a:rPr>
                  <a:t>BPR MF </a:t>
                </a:r>
                <a:r>
                  <a:rPr lang="ko-KR" altLang="en-US" sz="2400" b="1">
                    <a:solidFill>
                      <a:schemeClr val="tx1"/>
                    </a:solidFill>
                    <a:ea typeface="맑은 고딕"/>
                  </a:rPr>
                  <a:t>모델</a:t>
                </a:r>
                <a:endParaRPr lang="ko-KR" altLang="en-US" sz="2400" b="1">
                  <a:solidFill>
                    <a:schemeClr val="tx1"/>
                  </a:solidFill>
                  <a:ea typeface="맑은 고딕"/>
                  <a:cs typeface="Calibri"/>
                </a:endParaRPr>
              </a:p>
            </p:txBody>
          </p:sp>
          <p:pic>
            <p:nvPicPr>
              <p:cNvPr id="8" name="그림 71" descr="원, 블랙, 그래픽, 흑백이(가) 표시된 사진&#10;&#10;자동 생성된 설명">
                <a:extLst>
                  <a:ext uri="{FF2B5EF4-FFF2-40B4-BE49-F238E27FC236}">
                    <a16:creationId xmlns:a16="http://schemas.microsoft.com/office/drawing/2014/main" id="{D3ABF703-2055-2133-5C28-DF02F3EF741E}"/>
                  </a:ext>
                </a:extLst>
              </p:cNvPr>
              <p:cNvPicPr>
                <a:picLocks noChangeAspect="1"/>
              </p:cNvPicPr>
              <p:nvPr/>
            </p:nvPicPr>
            <p:blipFill>
              <a:blip r:embed="rId6"/>
              <a:stretch>
                <a:fillRect/>
              </a:stretch>
            </p:blipFill>
            <p:spPr>
              <a:xfrm>
                <a:off x="994069" y="1375029"/>
                <a:ext cx="1167731" cy="1080856"/>
              </a:xfrm>
              <a:prstGeom prst="rect">
                <a:avLst/>
              </a:prstGeom>
            </p:spPr>
          </p:pic>
          <p:cxnSp>
            <p:nvCxnSpPr>
              <p:cNvPr id="12" name="직선 화살표 연결선 72">
                <a:extLst>
                  <a:ext uri="{FF2B5EF4-FFF2-40B4-BE49-F238E27FC236}">
                    <a16:creationId xmlns:a16="http://schemas.microsoft.com/office/drawing/2014/main" id="{0BE1315B-AF2A-FF92-97E8-439CEA93E75A}"/>
                  </a:ext>
                </a:extLst>
              </p:cNvPr>
              <p:cNvCxnSpPr>
                <a:cxnSpLocks/>
              </p:cNvCxnSpPr>
              <p:nvPr/>
            </p:nvCxnSpPr>
            <p:spPr>
              <a:xfrm>
                <a:off x="1592974" y="2559813"/>
                <a:ext cx="0" cy="68041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grpSp>
          <p:nvGrpSpPr>
            <p:cNvPr id="25" name="그룹 88">
              <a:extLst>
                <a:ext uri="{FF2B5EF4-FFF2-40B4-BE49-F238E27FC236}">
                  <a16:creationId xmlns:a16="http://schemas.microsoft.com/office/drawing/2014/main" id="{3FE0AF88-B935-3BEB-A2CB-31D9C1A63FA2}"/>
                </a:ext>
              </a:extLst>
            </p:cNvPr>
            <p:cNvGrpSpPr/>
            <p:nvPr/>
          </p:nvGrpSpPr>
          <p:grpSpPr>
            <a:xfrm>
              <a:off x="11671639" y="7853401"/>
              <a:ext cx="4143820" cy="900380"/>
              <a:chOff x="3241089" y="7412880"/>
              <a:chExt cx="4143820" cy="900380"/>
            </a:xfrm>
          </p:grpSpPr>
          <p:sp>
            <p:nvSpPr>
              <p:cNvPr id="17" name="사각형: 둥근 모서리 77">
                <a:extLst>
                  <a:ext uri="{FF2B5EF4-FFF2-40B4-BE49-F238E27FC236}">
                    <a16:creationId xmlns:a16="http://schemas.microsoft.com/office/drawing/2014/main" id="{B5DF252D-C3F9-1A6C-6AA2-5621C68085F7}"/>
                  </a:ext>
                </a:extLst>
              </p:cNvPr>
              <p:cNvSpPr/>
              <p:nvPr/>
            </p:nvSpPr>
            <p:spPr>
              <a:xfrm>
                <a:off x="3241089" y="7412880"/>
                <a:ext cx="4143820" cy="900380"/>
              </a:xfrm>
              <a:prstGeom prst="roundRect">
                <a:avLst/>
              </a:prstGeom>
              <a:solidFill>
                <a:srgbClr val="FCD5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87">
                <a:extLst>
                  <a:ext uri="{FF2B5EF4-FFF2-40B4-BE49-F238E27FC236}">
                    <a16:creationId xmlns:a16="http://schemas.microsoft.com/office/drawing/2014/main" id="{C6C7B9F1-1033-6A77-EE75-B95CFEBD1317}"/>
                  </a:ext>
                </a:extLst>
              </p:cNvPr>
              <p:cNvGrpSpPr/>
              <p:nvPr/>
            </p:nvGrpSpPr>
            <p:grpSpPr>
              <a:xfrm>
                <a:off x="3525748" y="7522865"/>
                <a:ext cx="3659324" cy="680410"/>
                <a:chOff x="3363823" y="8335341"/>
                <a:chExt cx="3659324" cy="680410"/>
              </a:xfrm>
            </p:grpSpPr>
            <p:sp>
              <p:nvSpPr>
                <p:cNvPr id="21" name="타원 74">
                  <a:extLst>
                    <a:ext uri="{FF2B5EF4-FFF2-40B4-BE49-F238E27FC236}">
                      <a16:creationId xmlns:a16="http://schemas.microsoft.com/office/drawing/2014/main" id="{E2707747-037F-E356-A7C5-65034235BFBF}"/>
                    </a:ext>
                  </a:extLst>
                </p:cNvPr>
                <p:cNvSpPr/>
                <p:nvPr/>
              </p:nvSpPr>
              <p:spPr>
                <a:xfrm>
                  <a:off x="3363823" y="8335341"/>
                  <a:ext cx="938979" cy="680410"/>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음식점 </a:t>
                  </a:r>
                  <a:r>
                    <a:rPr lang="en-US" altLang="ko-KR" sz="1200">
                      <a:solidFill>
                        <a:schemeClr val="tx1"/>
                      </a:solidFill>
                    </a:rPr>
                    <a:t>1</a:t>
                  </a:r>
                  <a:endParaRPr lang="ko-KR" altLang="en-US" sz="1200">
                    <a:solidFill>
                      <a:schemeClr val="tx1"/>
                    </a:solidFill>
                  </a:endParaRPr>
                </a:p>
              </p:txBody>
            </p:sp>
            <p:sp>
              <p:nvSpPr>
                <p:cNvPr id="22" name="TextBox 21">
                  <a:extLst>
                    <a:ext uri="{FF2B5EF4-FFF2-40B4-BE49-F238E27FC236}">
                      <a16:creationId xmlns:a16="http://schemas.microsoft.com/office/drawing/2014/main" id="{CD74E474-A693-D034-6C76-1FAE970BE9B6}"/>
                    </a:ext>
                  </a:extLst>
                </p:cNvPr>
                <p:cNvSpPr txBox="1"/>
                <p:nvPr/>
              </p:nvSpPr>
              <p:spPr>
                <a:xfrm>
                  <a:off x="5468777" y="8444714"/>
                  <a:ext cx="501892" cy="461665"/>
                </a:xfrm>
                <a:prstGeom prst="rect">
                  <a:avLst/>
                </a:prstGeom>
                <a:noFill/>
              </p:spPr>
              <p:txBody>
                <a:bodyPr wrap="square" rtlCol="0">
                  <a:spAutoFit/>
                </a:bodyPr>
                <a:lstStyle/>
                <a:p>
                  <a:pPr algn="ctr"/>
                  <a:r>
                    <a:rPr lang="en-US" altLang="ko-KR" sz="2400"/>
                    <a:t>…</a:t>
                  </a:r>
                  <a:endParaRPr lang="ko-KR" altLang="en-US" sz="2400"/>
                </a:p>
              </p:txBody>
            </p:sp>
            <p:sp>
              <p:nvSpPr>
                <p:cNvPr id="23" name="타원 85">
                  <a:extLst>
                    <a:ext uri="{FF2B5EF4-FFF2-40B4-BE49-F238E27FC236}">
                      <a16:creationId xmlns:a16="http://schemas.microsoft.com/office/drawing/2014/main" id="{6F3C1E62-A1FF-BD8D-B3E8-07D332C6DA2A}"/>
                    </a:ext>
                  </a:extLst>
                </p:cNvPr>
                <p:cNvSpPr/>
                <p:nvPr/>
              </p:nvSpPr>
              <p:spPr>
                <a:xfrm>
                  <a:off x="4416300" y="8335341"/>
                  <a:ext cx="938979" cy="680410"/>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음식점 </a:t>
                  </a:r>
                  <a:r>
                    <a:rPr lang="en-US" altLang="ko-KR" sz="1200">
                      <a:solidFill>
                        <a:schemeClr val="tx1"/>
                      </a:solidFill>
                    </a:rPr>
                    <a:t>2</a:t>
                  </a:r>
                  <a:endParaRPr lang="ko-KR" altLang="en-US" sz="1200">
                    <a:solidFill>
                      <a:schemeClr val="tx1"/>
                    </a:solidFill>
                  </a:endParaRPr>
                </a:p>
              </p:txBody>
            </p:sp>
            <p:sp>
              <p:nvSpPr>
                <p:cNvPr id="24" name="타원 86">
                  <a:extLst>
                    <a:ext uri="{FF2B5EF4-FFF2-40B4-BE49-F238E27FC236}">
                      <a16:creationId xmlns:a16="http://schemas.microsoft.com/office/drawing/2014/main" id="{CBBFE430-DC42-507B-C7D1-614D40E6105F}"/>
                    </a:ext>
                  </a:extLst>
                </p:cNvPr>
                <p:cNvSpPr/>
                <p:nvPr/>
              </p:nvSpPr>
              <p:spPr>
                <a:xfrm>
                  <a:off x="6084168" y="8335341"/>
                  <a:ext cx="938979" cy="680410"/>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음식점 </a:t>
                  </a:r>
                  <a:r>
                    <a:rPr lang="en-US" altLang="ko-KR" sz="1200">
                      <a:solidFill>
                        <a:schemeClr val="tx1"/>
                      </a:solidFill>
                    </a:rPr>
                    <a:t>K</a:t>
                  </a:r>
                  <a:endParaRPr lang="ko-KR" altLang="en-US" sz="1200">
                    <a:solidFill>
                      <a:schemeClr val="tx1"/>
                    </a:solidFill>
                  </a:endParaRPr>
                </a:p>
              </p:txBody>
            </p:sp>
          </p:grpSp>
        </p:grpSp>
        <p:cxnSp>
          <p:nvCxnSpPr>
            <p:cNvPr id="30" name="직선 화살표 연결선 72">
              <a:extLst>
                <a:ext uri="{FF2B5EF4-FFF2-40B4-BE49-F238E27FC236}">
                  <a16:creationId xmlns:a16="http://schemas.microsoft.com/office/drawing/2014/main" id="{021CC853-9D7A-5A7B-35D8-3FE5C6B46699}"/>
                </a:ext>
              </a:extLst>
            </p:cNvPr>
            <p:cNvCxnSpPr>
              <a:cxnSpLocks/>
            </p:cNvCxnSpPr>
            <p:nvPr/>
          </p:nvCxnSpPr>
          <p:spPr>
            <a:xfrm>
              <a:off x="13814099" y="6798585"/>
              <a:ext cx="15040" cy="89096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71D46D4A-6628-6400-30A5-A50A2984A4FD}"/>
                </a:ext>
              </a:extLst>
            </p:cNvPr>
            <p:cNvSpPr/>
            <p:nvPr/>
          </p:nvSpPr>
          <p:spPr>
            <a:xfrm>
              <a:off x="10903618" y="3383881"/>
              <a:ext cx="6000750" cy="5594684"/>
            </a:xfrm>
            <a:prstGeom prst="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4079936"/>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grpSp>
        <p:nvGrpSpPr>
          <p:cNvPr id="2" name="Group 2"/>
          <p:cNvGrpSpPr/>
          <p:nvPr/>
        </p:nvGrpSpPr>
        <p:grpSpPr>
          <a:xfrm>
            <a:off x="7330462" y="3095390"/>
            <a:ext cx="3627077" cy="1455664"/>
            <a:chOff x="0" y="0"/>
            <a:chExt cx="2025253" cy="812800"/>
          </a:xfrm>
        </p:grpSpPr>
        <p:sp>
          <p:nvSpPr>
            <p:cNvPr id="3" name="Freeform 3"/>
            <p:cNvSpPr/>
            <p:nvPr/>
          </p:nvSpPr>
          <p:spPr>
            <a:xfrm>
              <a:off x="0" y="0"/>
              <a:ext cx="2025253" cy="812800"/>
            </a:xfrm>
            <a:custGeom>
              <a:avLst/>
              <a:gdLst/>
              <a:ahLst/>
              <a:cxnLst/>
              <a:rect l="l" t="t" r="r" b="b"/>
              <a:pathLst>
                <a:path w="2025253" h="812800">
                  <a:moveTo>
                    <a:pt x="1012626" y="0"/>
                  </a:moveTo>
                  <a:cubicBezTo>
                    <a:pt x="453368" y="0"/>
                    <a:pt x="0" y="181951"/>
                    <a:pt x="0" y="406400"/>
                  </a:cubicBezTo>
                  <a:cubicBezTo>
                    <a:pt x="0" y="630849"/>
                    <a:pt x="453368" y="812800"/>
                    <a:pt x="1012626" y="812800"/>
                  </a:cubicBezTo>
                  <a:cubicBezTo>
                    <a:pt x="1571884" y="812800"/>
                    <a:pt x="2025253" y="630849"/>
                    <a:pt x="2025253" y="406400"/>
                  </a:cubicBezTo>
                  <a:cubicBezTo>
                    <a:pt x="2025253" y="181951"/>
                    <a:pt x="1571884" y="0"/>
                    <a:pt x="1012626" y="0"/>
                  </a:cubicBezTo>
                  <a:close/>
                </a:path>
              </a:pathLst>
            </a:custGeom>
            <a:solidFill>
              <a:srgbClr val="545454"/>
            </a:solidFill>
          </p:spPr>
          <p:txBody>
            <a:bodyPr/>
            <a:lstStyle/>
            <a:p>
              <a:endParaRPr lang="ko-KR" altLang="en-US"/>
            </a:p>
          </p:txBody>
        </p:sp>
        <p:sp>
          <p:nvSpPr>
            <p:cNvPr id="4" name="TextBox 4"/>
            <p:cNvSpPr txBox="1"/>
            <p:nvPr/>
          </p:nvSpPr>
          <p:spPr>
            <a:xfrm>
              <a:off x="189867" y="28575"/>
              <a:ext cx="1645518" cy="7080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flipV="1">
            <a:off x="9144000" y="4870303"/>
            <a:ext cx="0" cy="1235940"/>
          </a:xfrm>
          <a:prstGeom prst="line">
            <a:avLst/>
          </a:prstGeom>
          <a:ln w="19050" cap="flat">
            <a:solidFill>
              <a:srgbClr val="AB8A66"/>
            </a:solidFill>
            <a:prstDash val="solid"/>
            <a:headEnd type="none" w="sm" len="sm"/>
            <a:tailEnd type="none" w="sm" len="sm"/>
          </a:ln>
        </p:spPr>
        <p:txBody>
          <a:bodyPr/>
          <a:lstStyle/>
          <a:p>
            <a:endParaRPr lang="ko-KR" altLang="en-US"/>
          </a:p>
        </p:txBody>
      </p:sp>
      <p:sp>
        <p:nvSpPr>
          <p:cNvPr id="6" name="TextBox 6"/>
          <p:cNvSpPr txBox="1"/>
          <p:nvPr/>
        </p:nvSpPr>
        <p:spPr>
          <a:xfrm>
            <a:off x="8137978" y="3339035"/>
            <a:ext cx="2012044" cy="863600"/>
          </a:xfrm>
          <a:prstGeom prst="rect">
            <a:avLst/>
          </a:prstGeom>
        </p:spPr>
        <p:txBody>
          <a:bodyPr lIns="0" tIns="0" rIns="0" bIns="0" rtlCol="0" anchor="t">
            <a:spAutoFit/>
          </a:bodyPr>
          <a:lstStyle/>
          <a:p>
            <a:pPr algn="ctr">
              <a:lnSpc>
                <a:spcPts val="7000"/>
              </a:lnSpc>
            </a:pPr>
            <a:r>
              <a:rPr lang="en-US" sz="5000">
                <a:solidFill>
                  <a:srgbClr val="FFFFFF"/>
                </a:solidFill>
                <a:latin typeface="TDTD고딕 Bold"/>
              </a:rPr>
              <a:t>Q&amp;A</a:t>
            </a:r>
          </a:p>
        </p:txBody>
      </p:sp>
      <p:sp>
        <p:nvSpPr>
          <p:cNvPr id="7" name="TextBox 7"/>
          <p:cNvSpPr txBox="1"/>
          <p:nvPr/>
        </p:nvSpPr>
        <p:spPr>
          <a:xfrm>
            <a:off x="7431503" y="6363418"/>
            <a:ext cx="3424994" cy="523875"/>
          </a:xfrm>
          <a:prstGeom prst="rect">
            <a:avLst/>
          </a:prstGeom>
        </p:spPr>
        <p:txBody>
          <a:bodyPr lIns="0" tIns="0" rIns="0" bIns="0" rtlCol="0" anchor="t">
            <a:spAutoFit/>
          </a:bodyPr>
          <a:lstStyle/>
          <a:p>
            <a:pPr algn="ctr">
              <a:lnSpc>
                <a:spcPts val="4200"/>
              </a:lnSpc>
            </a:pPr>
            <a:r>
              <a:rPr lang="en-US" sz="3000">
                <a:solidFill>
                  <a:srgbClr val="795635"/>
                </a:solidFill>
                <a:ea typeface="TDTD고딕 Bold"/>
              </a:rPr>
              <a:t>질문 및 토론</a:t>
            </a:r>
          </a:p>
        </p:txBody>
      </p:sp>
      <p:sp>
        <p:nvSpPr>
          <p:cNvPr id="9" name="TextBox 9"/>
          <p:cNvSpPr txBox="1"/>
          <p:nvPr/>
        </p:nvSpPr>
        <p:spPr>
          <a:xfrm>
            <a:off x="7330462" y="2082909"/>
            <a:ext cx="1380868" cy="1501088"/>
          </a:xfrm>
          <a:prstGeom prst="rect">
            <a:avLst/>
          </a:prstGeom>
        </p:spPr>
        <p:txBody>
          <a:bodyPr lIns="0" tIns="0" rIns="0" bIns="0" rtlCol="0" anchor="t">
            <a:spAutoFit/>
          </a:bodyPr>
          <a:lstStyle/>
          <a:p>
            <a:pPr>
              <a:lnSpc>
                <a:spcPts val="12187"/>
              </a:lnSpc>
            </a:pPr>
            <a:r>
              <a:rPr lang="en-US" sz="8705">
                <a:solidFill>
                  <a:srgbClr val="545454"/>
                </a:solidFill>
                <a:latin typeface="TDTD고딕 Bold"/>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grpSp>
        <p:nvGrpSpPr>
          <p:cNvPr id="2" name="Group 2"/>
          <p:cNvGrpSpPr/>
          <p:nvPr/>
        </p:nvGrpSpPr>
        <p:grpSpPr>
          <a:xfrm>
            <a:off x="5934147" y="3295666"/>
            <a:ext cx="6559945" cy="1395371"/>
            <a:chOff x="0" y="0"/>
            <a:chExt cx="3821151" cy="812800"/>
          </a:xfrm>
        </p:grpSpPr>
        <p:sp>
          <p:nvSpPr>
            <p:cNvPr id="3" name="Freeform 3"/>
            <p:cNvSpPr/>
            <p:nvPr/>
          </p:nvSpPr>
          <p:spPr>
            <a:xfrm>
              <a:off x="0" y="0"/>
              <a:ext cx="3821151" cy="812800"/>
            </a:xfrm>
            <a:custGeom>
              <a:avLst/>
              <a:gdLst/>
              <a:ahLst/>
              <a:cxnLst/>
              <a:rect l="l" t="t" r="r" b="b"/>
              <a:pathLst>
                <a:path w="3821151" h="812800">
                  <a:moveTo>
                    <a:pt x="1910576" y="0"/>
                  </a:moveTo>
                  <a:cubicBezTo>
                    <a:pt x="855394" y="0"/>
                    <a:pt x="0" y="181951"/>
                    <a:pt x="0" y="406400"/>
                  </a:cubicBezTo>
                  <a:cubicBezTo>
                    <a:pt x="0" y="630849"/>
                    <a:pt x="855394" y="812800"/>
                    <a:pt x="1910576" y="812800"/>
                  </a:cubicBezTo>
                  <a:cubicBezTo>
                    <a:pt x="2965757" y="812800"/>
                    <a:pt x="3821151" y="630849"/>
                    <a:pt x="3821151" y="406400"/>
                  </a:cubicBezTo>
                  <a:cubicBezTo>
                    <a:pt x="3821151" y="181951"/>
                    <a:pt x="2965757" y="0"/>
                    <a:pt x="1910576" y="0"/>
                  </a:cubicBezTo>
                  <a:close/>
                </a:path>
              </a:pathLst>
            </a:custGeom>
            <a:solidFill>
              <a:srgbClr val="000000">
                <a:alpha val="0"/>
              </a:srgbClr>
            </a:solidFill>
            <a:ln w="19050" cap="sq">
              <a:solidFill>
                <a:srgbClr val="AB8A66"/>
              </a:solidFill>
              <a:prstDash val="solid"/>
              <a:miter/>
            </a:ln>
          </p:spPr>
          <p:txBody>
            <a:bodyPr/>
            <a:lstStyle/>
            <a:p>
              <a:endParaRPr lang="ko-KR" altLang="en-US"/>
            </a:p>
          </p:txBody>
        </p:sp>
        <p:sp>
          <p:nvSpPr>
            <p:cNvPr id="4" name="TextBox 4"/>
            <p:cNvSpPr txBox="1"/>
            <p:nvPr/>
          </p:nvSpPr>
          <p:spPr>
            <a:xfrm>
              <a:off x="358233" y="28575"/>
              <a:ext cx="3104685" cy="70802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864027" y="2827508"/>
            <a:ext cx="6559945" cy="1395371"/>
            <a:chOff x="0" y="0"/>
            <a:chExt cx="3821151" cy="812800"/>
          </a:xfrm>
        </p:grpSpPr>
        <p:sp>
          <p:nvSpPr>
            <p:cNvPr id="6" name="Freeform 6"/>
            <p:cNvSpPr/>
            <p:nvPr/>
          </p:nvSpPr>
          <p:spPr>
            <a:xfrm>
              <a:off x="0" y="0"/>
              <a:ext cx="3821151" cy="812800"/>
            </a:xfrm>
            <a:custGeom>
              <a:avLst/>
              <a:gdLst/>
              <a:ahLst/>
              <a:cxnLst/>
              <a:rect l="l" t="t" r="r" b="b"/>
              <a:pathLst>
                <a:path w="3821151" h="812800">
                  <a:moveTo>
                    <a:pt x="1910576" y="0"/>
                  </a:moveTo>
                  <a:cubicBezTo>
                    <a:pt x="855394" y="0"/>
                    <a:pt x="0" y="181951"/>
                    <a:pt x="0" y="406400"/>
                  </a:cubicBezTo>
                  <a:cubicBezTo>
                    <a:pt x="0" y="630849"/>
                    <a:pt x="855394" y="812800"/>
                    <a:pt x="1910576" y="812800"/>
                  </a:cubicBezTo>
                  <a:cubicBezTo>
                    <a:pt x="2965757" y="812800"/>
                    <a:pt x="3821151" y="630849"/>
                    <a:pt x="3821151" y="406400"/>
                  </a:cubicBezTo>
                  <a:cubicBezTo>
                    <a:pt x="3821151" y="181951"/>
                    <a:pt x="2965757" y="0"/>
                    <a:pt x="1910576" y="0"/>
                  </a:cubicBezTo>
                  <a:close/>
                </a:path>
              </a:pathLst>
            </a:custGeom>
            <a:solidFill>
              <a:srgbClr val="FFFFFF"/>
            </a:solidFill>
          </p:spPr>
          <p:txBody>
            <a:bodyPr/>
            <a:lstStyle/>
            <a:p>
              <a:endParaRPr lang="ko-KR" altLang="en-US"/>
            </a:p>
          </p:txBody>
        </p:sp>
        <p:sp>
          <p:nvSpPr>
            <p:cNvPr id="7" name="TextBox 7"/>
            <p:cNvSpPr txBox="1"/>
            <p:nvPr/>
          </p:nvSpPr>
          <p:spPr>
            <a:xfrm>
              <a:off x="358233" y="28575"/>
              <a:ext cx="3104685" cy="70802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5793908" y="2945601"/>
            <a:ext cx="6700185" cy="1047750"/>
          </a:xfrm>
          <a:prstGeom prst="rect">
            <a:avLst/>
          </a:prstGeom>
        </p:spPr>
        <p:txBody>
          <a:bodyPr lIns="0" tIns="0" rIns="0" bIns="0" rtlCol="0" anchor="t">
            <a:spAutoFit/>
          </a:bodyPr>
          <a:lstStyle/>
          <a:p>
            <a:pPr algn="ctr">
              <a:lnSpc>
                <a:spcPts val="8400"/>
              </a:lnSpc>
            </a:pPr>
            <a:r>
              <a:rPr lang="en-US" sz="6000">
                <a:solidFill>
                  <a:srgbClr val="AB8A66"/>
                </a:solidFill>
                <a:ea typeface="TDTD고딕 Bold"/>
              </a:rPr>
              <a:t>감사합니다</a:t>
            </a:r>
          </a:p>
        </p:txBody>
      </p:sp>
      <p:sp>
        <p:nvSpPr>
          <p:cNvPr id="9" name="TextBox 9"/>
          <p:cNvSpPr txBox="1"/>
          <p:nvPr/>
        </p:nvSpPr>
        <p:spPr>
          <a:xfrm>
            <a:off x="2822108" y="5032890"/>
            <a:ext cx="12643785" cy="1892299"/>
          </a:xfrm>
          <a:prstGeom prst="rect">
            <a:avLst/>
          </a:prstGeom>
        </p:spPr>
        <p:txBody>
          <a:bodyPr lIns="0" tIns="0" rIns="0" bIns="0" rtlCol="0" anchor="t">
            <a:spAutoFit/>
          </a:bodyPr>
          <a:lstStyle/>
          <a:p>
            <a:pPr algn="ctr">
              <a:lnSpc>
                <a:spcPts val="15400"/>
              </a:lnSpc>
            </a:pPr>
            <a:r>
              <a:rPr lang="en-US" sz="11000">
                <a:solidFill>
                  <a:srgbClr val="795635"/>
                </a:solidFill>
                <a:latin typeface="TDTD고딕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sp>
        <p:nvSpPr>
          <p:cNvPr id="4" name="TextBox 4"/>
          <p:cNvSpPr txBox="1"/>
          <p:nvPr/>
        </p:nvSpPr>
        <p:spPr>
          <a:xfrm>
            <a:off x="4846643" y="303467"/>
            <a:ext cx="5555393" cy="1228287"/>
          </a:xfrm>
          <a:prstGeom prst="rect">
            <a:avLst/>
          </a:prstGeom>
        </p:spPr>
        <p:txBody>
          <a:bodyPr lIns="50800" tIns="50800" rIns="50800" bIns="50800" rtlCol="0" anchor="ctr"/>
          <a:lstStyle/>
          <a:p>
            <a:pPr algn="ctr">
              <a:lnSpc>
                <a:spcPts val="2659"/>
              </a:lnSpc>
              <a:spcBef>
                <a:spcPct val="0"/>
              </a:spcBef>
            </a:pPr>
            <a:endParaRPr/>
          </a:p>
        </p:txBody>
      </p:sp>
      <p:sp>
        <p:nvSpPr>
          <p:cNvPr id="20" name="TextBox 20"/>
          <p:cNvSpPr txBox="1"/>
          <p:nvPr/>
        </p:nvSpPr>
        <p:spPr>
          <a:xfrm>
            <a:off x="-239729" y="223243"/>
            <a:ext cx="3592529" cy="1566544"/>
          </a:xfrm>
          <a:prstGeom prst="rect">
            <a:avLst/>
          </a:prstGeom>
        </p:spPr>
        <p:txBody>
          <a:bodyPr wrap="square" lIns="0" tIns="0" rIns="0" bIns="0" rtlCol="0" anchor="t">
            <a:spAutoFit/>
          </a:bodyPr>
          <a:lstStyle/>
          <a:p>
            <a:pPr algn="ctr">
              <a:lnSpc>
                <a:spcPts val="12880"/>
              </a:lnSpc>
            </a:pPr>
            <a:r>
              <a:rPr lang="ko-KR" altLang="en-US" sz="9200">
                <a:solidFill>
                  <a:srgbClr val="795635"/>
                </a:solidFill>
                <a:latin typeface="TDTD고딕 Bold"/>
              </a:rPr>
              <a:t>목차</a:t>
            </a:r>
            <a:endParaRPr lang="en-US" sz="9200">
              <a:solidFill>
                <a:srgbClr val="795635"/>
              </a:solidFill>
              <a:latin typeface="TDTD고딕 Bold"/>
            </a:endParaRPr>
          </a:p>
        </p:txBody>
      </p:sp>
      <p:sp>
        <p:nvSpPr>
          <p:cNvPr id="22" name="AutoShape 5">
            <a:extLst>
              <a:ext uri="{FF2B5EF4-FFF2-40B4-BE49-F238E27FC236}">
                <a16:creationId xmlns:a16="http://schemas.microsoft.com/office/drawing/2014/main" id="{681A8C2E-FC66-D1A1-7619-530F881CCEF6}"/>
              </a:ext>
            </a:extLst>
          </p:cNvPr>
          <p:cNvSpPr/>
          <p:nvPr/>
        </p:nvSpPr>
        <p:spPr>
          <a:xfrm flipV="1">
            <a:off x="3352800" y="-1"/>
            <a:ext cx="0" cy="10287000"/>
          </a:xfrm>
          <a:prstGeom prst="line">
            <a:avLst/>
          </a:prstGeom>
          <a:ln w="19050" cap="flat">
            <a:solidFill>
              <a:srgbClr val="AB8A66"/>
            </a:solidFill>
            <a:prstDash val="solid"/>
            <a:headEnd type="none" w="sm" len="sm"/>
            <a:tailEnd type="none" w="sm" len="sm"/>
          </a:ln>
        </p:spPr>
        <p:txBody>
          <a:bodyPr/>
          <a:lstStyle/>
          <a:p>
            <a:endParaRPr lang="ko-KR" altLang="en-US"/>
          </a:p>
        </p:txBody>
      </p:sp>
      <p:grpSp>
        <p:nvGrpSpPr>
          <p:cNvPr id="6" name="그룹 5">
            <a:extLst>
              <a:ext uri="{FF2B5EF4-FFF2-40B4-BE49-F238E27FC236}">
                <a16:creationId xmlns:a16="http://schemas.microsoft.com/office/drawing/2014/main" id="{C52A1784-FBCF-675C-2B2F-4902A66C5E9B}"/>
              </a:ext>
            </a:extLst>
          </p:cNvPr>
          <p:cNvGrpSpPr/>
          <p:nvPr/>
        </p:nvGrpSpPr>
        <p:grpSpPr>
          <a:xfrm>
            <a:off x="4038600" y="1162399"/>
            <a:ext cx="7513364" cy="1254775"/>
            <a:chOff x="3962400" y="535012"/>
            <a:chExt cx="6848830" cy="1254775"/>
          </a:xfrm>
        </p:grpSpPr>
        <p:sp>
          <p:nvSpPr>
            <p:cNvPr id="24" name="Freeform 12">
              <a:extLst>
                <a:ext uri="{FF2B5EF4-FFF2-40B4-BE49-F238E27FC236}">
                  <a16:creationId xmlns:a16="http://schemas.microsoft.com/office/drawing/2014/main" id="{091C60FE-EE7E-6A03-7911-81A25E03B741}"/>
                </a:ext>
              </a:extLst>
            </p:cNvPr>
            <p:cNvSpPr/>
            <p:nvPr/>
          </p:nvSpPr>
          <p:spPr>
            <a:xfrm>
              <a:off x="3962400" y="640551"/>
              <a:ext cx="6848830" cy="1073949"/>
            </a:xfrm>
            <a:prstGeom prst="roundRect">
              <a:avLst/>
            </a:prstGeom>
            <a:solidFill>
              <a:srgbClr val="545454"/>
            </a:solidFill>
          </p:spPr>
          <p:txBody>
            <a:bodyPr/>
            <a:lstStyle/>
            <a:p>
              <a:endParaRPr lang="ko-KR" altLang="en-US"/>
            </a:p>
          </p:txBody>
        </p:sp>
        <p:sp>
          <p:nvSpPr>
            <p:cNvPr id="25" name="TextBox 13">
              <a:extLst>
                <a:ext uri="{FF2B5EF4-FFF2-40B4-BE49-F238E27FC236}">
                  <a16:creationId xmlns:a16="http://schemas.microsoft.com/office/drawing/2014/main" id="{637336D2-38C9-02BE-5FB6-1925A7BE65F2}"/>
                </a:ext>
              </a:extLst>
            </p:cNvPr>
            <p:cNvSpPr txBox="1"/>
            <p:nvPr/>
          </p:nvSpPr>
          <p:spPr>
            <a:xfrm>
              <a:off x="3962400" y="535012"/>
              <a:ext cx="6848830" cy="1254775"/>
            </a:xfrm>
            <a:prstGeom prst="rect">
              <a:avLst/>
            </a:prstGeom>
          </p:spPr>
          <p:txBody>
            <a:bodyPr lIns="50800" tIns="50800" rIns="50800" bIns="50800" rtlCol="0" anchor="ctr"/>
            <a:lstStyle/>
            <a:p>
              <a:pPr algn="ctr">
                <a:lnSpc>
                  <a:spcPts val="3499"/>
                </a:lnSpc>
              </a:pPr>
              <a:r>
                <a:rPr lang="en-US" sz="2450">
                  <a:solidFill>
                    <a:srgbClr val="FFFFFF"/>
                  </a:solidFill>
                  <a:ea typeface="TDTD고딕"/>
                </a:rPr>
                <a:t>1.</a:t>
              </a:r>
              <a:r>
                <a:rPr lang="ko-KR" altLang="en-US" sz="2450">
                  <a:solidFill>
                    <a:srgbClr val="FFFFFF"/>
                  </a:solidFill>
                  <a:ea typeface="TDTD고딕"/>
                </a:rPr>
                <a:t> 개발배경 / 모델선정</a:t>
              </a:r>
              <a:endParaRPr lang="en-US" sz="2450">
                <a:solidFill>
                  <a:srgbClr val="FFFFFF"/>
                </a:solidFill>
                <a:ea typeface="TDTD고딕"/>
              </a:endParaRPr>
            </a:p>
          </p:txBody>
        </p:sp>
      </p:grpSp>
      <p:grpSp>
        <p:nvGrpSpPr>
          <p:cNvPr id="5" name="그룹 4">
            <a:extLst>
              <a:ext uri="{FF2B5EF4-FFF2-40B4-BE49-F238E27FC236}">
                <a16:creationId xmlns:a16="http://schemas.microsoft.com/office/drawing/2014/main" id="{E9B6ADEA-781A-7BC2-4F3A-7D710D6507D5}"/>
              </a:ext>
            </a:extLst>
          </p:cNvPr>
          <p:cNvGrpSpPr/>
          <p:nvPr/>
        </p:nvGrpSpPr>
        <p:grpSpPr>
          <a:xfrm>
            <a:off x="4038600" y="2909701"/>
            <a:ext cx="7522534" cy="1254775"/>
            <a:chOff x="3962400" y="2282314"/>
            <a:chExt cx="6858000" cy="1254775"/>
          </a:xfrm>
        </p:grpSpPr>
        <p:sp>
          <p:nvSpPr>
            <p:cNvPr id="26" name="Freeform 12">
              <a:extLst>
                <a:ext uri="{FF2B5EF4-FFF2-40B4-BE49-F238E27FC236}">
                  <a16:creationId xmlns:a16="http://schemas.microsoft.com/office/drawing/2014/main" id="{7F662BD3-B97D-0551-7655-DF8CB7C38FB9}"/>
                </a:ext>
              </a:extLst>
            </p:cNvPr>
            <p:cNvSpPr/>
            <p:nvPr/>
          </p:nvSpPr>
          <p:spPr>
            <a:xfrm>
              <a:off x="3971570" y="2400300"/>
              <a:ext cx="6848830" cy="1073949"/>
            </a:xfrm>
            <a:prstGeom prst="roundRect">
              <a:avLst/>
            </a:prstGeom>
            <a:solidFill>
              <a:srgbClr val="545454"/>
            </a:solidFill>
          </p:spPr>
          <p:txBody>
            <a:bodyPr/>
            <a:lstStyle/>
            <a:p>
              <a:endParaRPr lang="ko-KR" altLang="en-US"/>
            </a:p>
          </p:txBody>
        </p:sp>
        <p:sp>
          <p:nvSpPr>
            <p:cNvPr id="27" name="TextBox 13">
              <a:extLst>
                <a:ext uri="{FF2B5EF4-FFF2-40B4-BE49-F238E27FC236}">
                  <a16:creationId xmlns:a16="http://schemas.microsoft.com/office/drawing/2014/main" id="{66B75296-E464-005D-1BCD-05FDDB20E188}"/>
                </a:ext>
              </a:extLst>
            </p:cNvPr>
            <p:cNvSpPr txBox="1"/>
            <p:nvPr/>
          </p:nvSpPr>
          <p:spPr>
            <a:xfrm>
              <a:off x="3962400" y="2282314"/>
              <a:ext cx="6848830" cy="1254775"/>
            </a:xfrm>
            <a:prstGeom prst="rect">
              <a:avLst/>
            </a:prstGeom>
          </p:spPr>
          <p:txBody>
            <a:bodyPr lIns="50800" tIns="50800" rIns="50800" bIns="50800" rtlCol="0" anchor="ctr"/>
            <a:lstStyle/>
            <a:p>
              <a:pPr algn="ctr">
                <a:lnSpc>
                  <a:spcPts val="3499"/>
                </a:lnSpc>
              </a:pPr>
              <a:r>
                <a:rPr lang="en-US" sz="2450">
                  <a:solidFill>
                    <a:srgbClr val="FFFFFF"/>
                  </a:solidFill>
                  <a:ea typeface="TDTD고딕"/>
                </a:rPr>
                <a:t>2. </a:t>
              </a:r>
              <a:r>
                <a:rPr lang="ko-KR" altLang="en-US" sz="2450">
                  <a:solidFill>
                    <a:srgbClr val="FFFFFF"/>
                  </a:solidFill>
                  <a:ea typeface="TDTD고딕"/>
                </a:rPr>
                <a:t>초기</a:t>
              </a:r>
              <a:r>
                <a:rPr lang="en-US" sz="2450">
                  <a:solidFill>
                    <a:srgbClr val="FFFFFF"/>
                  </a:solidFill>
                  <a:ea typeface="TDTD고딕"/>
                </a:rPr>
                <a:t> </a:t>
              </a:r>
              <a:r>
                <a:rPr lang="ko-KR" altLang="en-US" sz="2450">
                  <a:solidFill>
                    <a:srgbClr val="FFFFFF"/>
                  </a:solidFill>
                  <a:ea typeface="TDTD고딕"/>
                </a:rPr>
                <a:t>개발</a:t>
              </a:r>
              <a:r>
                <a:rPr lang="en-US" altLang="ko-KR" sz="2450">
                  <a:solidFill>
                    <a:srgbClr val="FFFFFF"/>
                  </a:solidFill>
                  <a:ea typeface="TDTD고딕"/>
                </a:rPr>
                <a:t> </a:t>
              </a:r>
              <a:r>
                <a:rPr lang="en-US" altLang="ko-KR" sz="2450" err="1">
                  <a:solidFill>
                    <a:srgbClr val="FFFFFF"/>
                  </a:solidFill>
                  <a:ea typeface="TDTD고딕"/>
                </a:rPr>
                <a:t>현황</a:t>
              </a:r>
              <a:endParaRPr lang="en-US" sz="2450" err="1">
                <a:solidFill>
                  <a:srgbClr val="FFFFFF"/>
                </a:solidFill>
                <a:ea typeface="TDTD고딕"/>
                <a:cs typeface="Calibri"/>
              </a:endParaRPr>
            </a:p>
          </p:txBody>
        </p:sp>
      </p:grpSp>
      <p:grpSp>
        <p:nvGrpSpPr>
          <p:cNvPr id="2" name="그룹 1">
            <a:extLst>
              <a:ext uri="{FF2B5EF4-FFF2-40B4-BE49-F238E27FC236}">
                <a16:creationId xmlns:a16="http://schemas.microsoft.com/office/drawing/2014/main" id="{C1F4AB61-6FF4-0555-6122-9E8C2FEF22BD}"/>
              </a:ext>
            </a:extLst>
          </p:cNvPr>
          <p:cNvGrpSpPr/>
          <p:nvPr/>
        </p:nvGrpSpPr>
        <p:grpSpPr>
          <a:xfrm>
            <a:off x="4038600" y="4809626"/>
            <a:ext cx="7513364" cy="1254775"/>
            <a:chOff x="3962400" y="4182239"/>
            <a:chExt cx="6848830" cy="1254775"/>
          </a:xfrm>
        </p:grpSpPr>
        <p:sp>
          <p:nvSpPr>
            <p:cNvPr id="28" name="Freeform 12">
              <a:extLst>
                <a:ext uri="{FF2B5EF4-FFF2-40B4-BE49-F238E27FC236}">
                  <a16:creationId xmlns:a16="http://schemas.microsoft.com/office/drawing/2014/main" id="{3B927B45-B37E-943A-F520-7227A5E24877}"/>
                </a:ext>
              </a:extLst>
            </p:cNvPr>
            <p:cNvSpPr/>
            <p:nvPr/>
          </p:nvSpPr>
          <p:spPr>
            <a:xfrm>
              <a:off x="3962400" y="4272650"/>
              <a:ext cx="6848830" cy="1073949"/>
            </a:xfrm>
            <a:prstGeom prst="roundRect">
              <a:avLst/>
            </a:prstGeom>
            <a:solidFill>
              <a:srgbClr val="545454"/>
            </a:solidFill>
          </p:spPr>
          <p:txBody>
            <a:bodyPr/>
            <a:lstStyle/>
            <a:p>
              <a:endParaRPr lang="ko-KR" altLang="en-US"/>
            </a:p>
          </p:txBody>
        </p:sp>
        <p:sp>
          <p:nvSpPr>
            <p:cNvPr id="29" name="TextBox 13">
              <a:extLst>
                <a:ext uri="{FF2B5EF4-FFF2-40B4-BE49-F238E27FC236}">
                  <a16:creationId xmlns:a16="http://schemas.microsoft.com/office/drawing/2014/main" id="{AA6E1FC0-A001-754E-7260-A871EE24A850}"/>
                </a:ext>
              </a:extLst>
            </p:cNvPr>
            <p:cNvSpPr txBox="1"/>
            <p:nvPr/>
          </p:nvSpPr>
          <p:spPr>
            <a:xfrm>
              <a:off x="3962400" y="4182239"/>
              <a:ext cx="6848830" cy="1254775"/>
            </a:xfrm>
            <a:prstGeom prst="rect">
              <a:avLst/>
            </a:prstGeom>
          </p:spPr>
          <p:txBody>
            <a:bodyPr lIns="50800" tIns="50800" rIns="50800" bIns="50800" rtlCol="0" anchor="ctr"/>
            <a:lstStyle/>
            <a:p>
              <a:pPr algn="ctr">
                <a:lnSpc>
                  <a:spcPts val="3499"/>
                </a:lnSpc>
              </a:pPr>
              <a:r>
                <a:rPr lang="en-US" sz="2450">
                  <a:solidFill>
                    <a:srgbClr val="FFFFFF"/>
                  </a:solidFill>
                  <a:ea typeface="TDTD고딕"/>
                </a:rPr>
                <a:t>3. </a:t>
              </a:r>
              <a:r>
                <a:rPr lang="ko-KR" altLang="en-US" sz="2450">
                  <a:solidFill>
                    <a:srgbClr val="FFFFFF"/>
                  </a:solidFill>
                  <a:ea typeface="TDTD고딕"/>
                </a:rPr>
                <a:t>최종모델</a:t>
              </a:r>
              <a:r>
                <a:rPr lang="en-US" sz="2450">
                  <a:solidFill>
                    <a:srgbClr val="FFFFFF"/>
                  </a:solidFill>
                  <a:ea typeface="TDTD고딕"/>
                </a:rPr>
                <a:t> </a:t>
              </a:r>
              <a:r>
                <a:rPr lang="ko-KR" altLang="en-US" sz="2450">
                  <a:solidFill>
                    <a:srgbClr val="FFFFFF"/>
                  </a:solidFill>
                  <a:ea typeface="TDTD고딕"/>
                </a:rPr>
                <a:t>및</a:t>
              </a:r>
              <a:r>
                <a:rPr lang="en-US" sz="2450">
                  <a:solidFill>
                    <a:srgbClr val="FFFFFF"/>
                  </a:solidFill>
                  <a:ea typeface="TDTD고딕"/>
                </a:rPr>
                <a:t> </a:t>
              </a:r>
              <a:r>
                <a:rPr lang="ko-KR" altLang="en-US" sz="2450">
                  <a:solidFill>
                    <a:srgbClr val="FFFFFF"/>
                  </a:solidFill>
                  <a:ea typeface="TDTD고딕"/>
                </a:rPr>
                <a:t>사용자 아키텍처</a:t>
              </a:r>
              <a:endParaRPr lang="en-US" sz="2499">
                <a:solidFill>
                  <a:srgbClr val="FFFFFF"/>
                </a:solidFill>
                <a:ea typeface="TDTD고딕"/>
              </a:endParaRPr>
            </a:p>
          </p:txBody>
        </p:sp>
      </p:grpSp>
      <p:sp>
        <p:nvSpPr>
          <p:cNvPr id="31" name="TextBox 13">
            <a:extLst>
              <a:ext uri="{FF2B5EF4-FFF2-40B4-BE49-F238E27FC236}">
                <a16:creationId xmlns:a16="http://schemas.microsoft.com/office/drawing/2014/main" id="{16108C5F-66EC-62B5-DDFF-BBDA6914CCD7}"/>
              </a:ext>
            </a:extLst>
          </p:cNvPr>
          <p:cNvSpPr txBox="1"/>
          <p:nvPr/>
        </p:nvSpPr>
        <p:spPr>
          <a:xfrm>
            <a:off x="3962400" y="6116970"/>
            <a:ext cx="6848830" cy="1254775"/>
          </a:xfrm>
          <a:prstGeom prst="rect">
            <a:avLst/>
          </a:prstGeom>
        </p:spPr>
        <p:txBody>
          <a:bodyPr lIns="50800" tIns="50800" rIns="50800" bIns="50800" rtlCol="0" anchor="ctr"/>
          <a:lstStyle/>
          <a:p>
            <a:pPr>
              <a:lnSpc>
                <a:spcPts val="3499"/>
              </a:lnSpc>
            </a:pPr>
            <a:endParaRPr lang="en-US" sz="2499">
              <a:solidFill>
                <a:srgbClr val="FFFFFF"/>
              </a:solidFill>
              <a:ea typeface="TDTD고딕"/>
            </a:endParaRPr>
          </a:p>
        </p:txBody>
      </p:sp>
      <p:grpSp>
        <p:nvGrpSpPr>
          <p:cNvPr id="3" name="그룹 2">
            <a:extLst>
              <a:ext uri="{FF2B5EF4-FFF2-40B4-BE49-F238E27FC236}">
                <a16:creationId xmlns:a16="http://schemas.microsoft.com/office/drawing/2014/main" id="{E950B6F2-4051-9F84-3907-F5F80224F2B4}"/>
              </a:ext>
            </a:extLst>
          </p:cNvPr>
          <p:cNvGrpSpPr/>
          <p:nvPr/>
        </p:nvGrpSpPr>
        <p:grpSpPr>
          <a:xfrm>
            <a:off x="4038600" y="6834772"/>
            <a:ext cx="7513364" cy="1254775"/>
            <a:chOff x="3962400" y="6207385"/>
            <a:chExt cx="6848830" cy="1254775"/>
          </a:xfrm>
        </p:grpSpPr>
        <p:sp>
          <p:nvSpPr>
            <p:cNvPr id="32" name="Freeform 12">
              <a:extLst>
                <a:ext uri="{FF2B5EF4-FFF2-40B4-BE49-F238E27FC236}">
                  <a16:creationId xmlns:a16="http://schemas.microsoft.com/office/drawing/2014/main" id="{EE5DBF30-14E0-9E6E-4939-A34A4B03F1DF}"/>
                </a:ext>
              </a:extLst>
            </p:cNvPr>
            <p:cNvSpPr/>
            <p:nvPr/>
          </p:nvSpPr>
          <p:spPr>
            <a:xfrm>
              <a:off x="3962400" y="6297796"/>
              <a:ext cx="6848830" cy="1073949"/>
            </a:xfrm>
            <a:prstGeom prst="roundRect">
              <a:avLst/>
            </a:prstGeom>
            <a:solidFill>
              <a:srgbClr val="545454"/>
            </a:solidFill>
          </p:spPr>
          <p:txBody>
            <a:bodyPr/>
            <a:lstStyle/>
            <a:p>
              <a:endParaRPr lang="ko-KR" altLang="en-US"/>
            </a:p>
          </p:txBody>
        </p:sp>
        <p:sp>
          <p:nvSpPr>
            <p:cNvPr id="33" name="TextBox 13">
              <a:extLst>
                <a:ext uri="{FF2B5EF4-FFF2-40B4-BE49-F238E27FC236}">
                  <a16:creationId xmlns:a16="http://schemas.microsoft.com/office/drawing/2014/main" id="{6EFC20F9-DBDC-BE88-BCFA-1DB3BE73967F}"/>
                </a:ext>
              </a:extLst>
            </p:cNvPr>
            <p:cNvSpPr txBox="1"/>
            <p:nvPr/>
          </p:nvSpPr>
          <p:spPr>
            <a:xfrm>
              <a:off x="3962400" y="6207385"/>
              <a:ext cx="6848830" cy="1254775"/>
            </a:xfrm>
            <a:prstGeom prst="rect">
              <a:avLst/>
            </a:prstGeom>
          </p:spPr>
          <p:txBody>
            <a:bodyPr lIns="50800" tIns="50800" rIns="50800" bIns="50800" rtlCol="0" anchor="ctr"/>
            <a:lstStyle/>
            <a:p>
              <a:pPr algn="ctr">
                <a:lnSpc>
                  <a:spcPts val="3499"/>
                </a:lnSpc>
              </a:pPr>
              <a:r>
                <a:rPr lang="en-US" sz="2450">
                  <a:solidFill>
                    <a:srgbClr val="FFFFFF"/>
                  </a:solidFill>
                  <a:ea typeface="TDTD고딕"/>
                </a:rPr>
                <a:t>4. 1</a:t>
              </a:r>
              <a:r>
                <a:rPr lang="ko-KR" altLang="en-US" sz="2450">
                  <a:solidFill>
                    <a:srgbClr val="FFFFFF"/>
                  </a:solidFill>
                  <a:ea typeface="TDTD고딕"/>
                </a:rPr>
                <a:t>학기</a:t>
              </a:r>
              <a:r>
                <a:rPr lang="en-US" sz="2450">
                  <a:solidFill>
                    <a:srgbClr val="FFFFFF"/>
                  </a:solidFill>
                  <a:ea typeface="TDTD고딕"/>
                </a:rPr>
                <a:t> </a:t>
              </a:r>
              <a:r>
                <a:rPr lang="ko-KR" altLang="en-US" sz="2450" err="1">
                  <a:solidFill>
                    <a:srgbClr val="FFFFFF"/>
                  </a:solidFill>
                  <a:ea typeface="TDTD고딕"/>
                </a:rPr>
                <a:t>모델</a:t>
              </a:r>
              <a:r>
                <a:rPr lang="en-US" sz="2450">
                  <a:solidFill>
                    <a:srgbClr val="FFFFFF"/>
                  </a:solidFill>
                  <a:ea typeface="TDTD고딕"/>
                </a:rPr>
                <a:t> </a:t>
              </a:r>
              <a:r>
                <a:rPr lang="ko-KR" altLang="en-US" sz="2450" err="1">
                  <a:solidFill>
                    <a:srgbClr val="FFFFFF"/>
                  </a:solidFill>
                  <a:ea typeface="TDTD고딕"/>
                </a:rPr>
                <a:t>아키덱처</a:t>
              </a:r>
              <a:endParaRPr lang="en-US" sz="2450" err="1">
                <a:solidFill>
                  <a:srgbClr val="FFFFFF"/>
                </a:solidFill>
                <a:ea typeface="TDTD고딕"/>
                <a:cs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grpSp>
        <p:nvGrpSpPr>
          <p:cNvPr id="2" name="Group 2"/>
          <p:cNvGrpSpPr/>
          <p:nvPr/>
        </p:nvGrpSpPr>
        <p:grpSpPr>
          <a:xfrm>
            <a:off x="2438400" y="748896"/>
            <a:ext cx="3017533" cy="1211035"/>
            <a:chOff x="0" y="0"/>
            <a:chExt cx="2025253" cy="812800"/>
          </a:xfrm>
        </p:grpSpPr>
        <p:sp>
          <p:nvSpPr>
            <p:cNvPr id="3" name="Freeform 3"/>
            <p:cNvSpPr/>
            <p:nvPr/>
          </p:nvSpPr>
          <p:spPr>
            <a:xfrm>
              <a:off x="0" y="0"/>
              <a:ext cx="2025253" cy="812800"/>
            </a:xfrm>
            <a:custGeom>
              <a:avLst/>
              <a:gdLst/>
              <a:ahLst/>
              <a:cxnLst/>
              <a:rect l="l" t="t" r="r" b="b"/>
              <a:pathLst>
                <a:path w="2025253" h="812800">
                  <a:moveTo>
                    <a:pt x="1012626" y="0"/>
                  </a:moveTo>
                  <a:cubicBezTo>
                    <a:pt x="453368" y="0"/>
                    <a:pt x="0" y="181951"/>
                    <a:pt x="0" y="406400"/>
                  </a:cubicBezTo>
                  <a:cubicBezTo>
                    <a:pt x="0" y="630849"/>
                    <a:pt x="453368" y="812800"/>
                    <a:pt x="1012626" y="812800"/>
                  </a:cubicBezTo>
                  <a:cubicBezTo>
                    <a:pt x="1571884" y="812800"/>
                    <a:pt x="2025253" y="630849"/>
                    <a:pt x="2025253" y="406400"/>
                  </a:cubicBezTo>
                  <a:cubicBezTo>
                    <a:pt x="2025253" y="181951"/>
                    <a:pt x="1571884" y="0"/>
                    <a:pt x="1012626" y="0"/>
                  </a:cubicBezTo>
                  <a:close/>
                </a:path>
              </a:pathLst>
            </a:custGeom>
            <a:solidFill>
              <a:srgbClr val="FFFFFF"/>
            </a:solidFill>
          </p:spPr>
          <p:txBody>
            <a:bodyPr/>
            <a:lstStyle/>
            <a:p>
              <a:endParaRPr lang="ko-KR" altLang="en-US"/>
            </a:p>
          </p:txBody>
        </p:sp>
        <p:sp>
          <p:nvSpPr>
            <p:cNvPr id="4" name="TextBox 4"/>
            <p:cNvSpPr txBox="1"/>
            <p:nvPr/>
          </p:nvSpPr>
          <p:spPr>
            <a:xfrm>
              <a:off x="189867" y="28575"/>
              <a:ext cx="1645518" cy="708025"/>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705107" y="513382"/>
            <a:ext cx="1380868" cy="1501088"/>
          </a:xfrm>
          <a:prstGeom prst="rect">
            <a:avLst/>
          </a:prstGeom>
        </p:spPr>
        <p:txBody>
          <a:bodyPr lIns="0" tIns="0" rIns="0" bIns="0" rtlCol="0" anchor="t">
            <a:spAutoFit/>
          </a:bodyPr>
          <a:lstStyle/>
          <a:p>
            <a:pPr>
              <a:lnSpc>
                <a:spcPts val="12187"/>
              </a:lnSpc>
            </a:pPr>
            <a:r>
              <a:rPr lang="en-US" sz="8705">
                <a:solidFill>
                  <a:srgbClr val="795635"/>
                </a:solidFill>
                <a:latin typeface="TDTD고딕 Bold"/>
              </a:rPr>
              <a:t>01</a:t>
            </a:r>
          </a:p>
        </p:txBody>
      </p:sp>
      <p:sp>
        <p:nvSpPr>
          <p:cNvPr id="21" name="TextBox 21"/>
          <p:cNvSpPr txBox="1"/>
          <p:nvPr/>
        </p:nvSpPr>
        <p:spPr>
          <a:xfrm>
            <a:off x="3110210" y="826515"/>
            <a:ext cx="1673913" cy="989123"/>
          </a:xfrm>
          <a:prstGeom prst="rect">
            <a:avLst/>
          </a:prstGeom>
        </p:spPr>
        <p:txBody>
          <a:bodyPr lIns="0" tIns="0" rIns="0" bIns="0" rtlCol="0" anchor="t">
            <a:spAutoFit/>
          </a:bodyPr>
          <a:lstStyle/>
          <a:p>
            <a:pPr algn="ctr">
              <a:lnSpc>
                <a:spcPts val="3926"/>
              </a:lnSpc>
            </a:pPr>
            <a:r>
              <a:rPr lang="en-US" sz="2804" err="1">
                <a:solidFill>
                  <a:srgbClr val="AB8A66"/>
                </a:solidFill>
                <a:ea typeface="TDTD고딕 Bold"/>
              </a:rPr>
              <a:t>프로젝트</a:t>
            </a:r>
            <a:endParaRPr lang="en-US" sz="2804">
              <a:solidFill>
                <a:srgbClr val="AB8A66"/>
              </a:solidFill>
              <a:ea typeface="TDTD고딕 Bold"/>
            </a:endParaRPr>
          </a:p>
          <a:p>
            <a:pPr algn="ctr">
              <a:lnSpc>
                <a:spcPts val="3926"/>
              </a:lnSpc>
            </a:pPr>
            <a:r>
              <a:rPr lang="ko-KR" altLang="en-US" sz="2804">
                <a:solidFill>
                  <a:srgbClr val="AB8A66"/>
                </a:solidFill>
                <a:ea typeface="TDTD고딕 Bold"/>
              </a:rPr>
              <a:t>개발 배경</a:t>
            </a:r>
            <a:endParaRPr lang="en-US" sz="2804">
              <a:solidFill>
                <a:srgbClr val="AB8A66"/>
              </a:solidFill>
              <a:ea typeface="TDTD고딕 Bold"/>
            </a:endParaRPr>
          </a:p>
        </p:txBody>
      </p:sp>
      <p:sp>
        <p:nvSpPr>
          <p:cNvPr id="22" name="TextBox 22"/>
          <p:cNvSpPr txBox="1"/>
          <p:nvPr/>
        </p:nvSpPr>
        <p:spPr>
          <a:xfrm>
            <a:off x="6477000" y="2781300"/>
            <a:ext cx="9753600" cy="1875322"/>
          </a:xfrm>
          <a:prstGeom prst="rect">
            <a:avLst/>
          </a:prstGeom>
        </p:spPr>
        <p:txBody>
          <a:bodyPr wrap="square" lIns="0" tIns="0" rIns="0" bIns="0" rtlCol="0" anchor="t">
            <a:spAutoFit/>
          </a:bodyPr>
          <a:lstStyle/>
          <a:p>
            <a:pPr marL="457200" indent="-457200" algn="just">
              <a:lnSpc>
                <a:spcPct val="150000"/>
              </a:lnSpc>
              <a:buFont typeface="Wingdings" panose="05000000000000000000" pitchFamily="2" charset="2"/>
              <a:buChar char="Ø"/>
            </a:pPr>
            <a:r>
              <a:rPr lang="ko-KR" altLang="en-US" sz="2800">
                <a:solidFill>
                  <a:srgbClr val="0070C0"/>
                </a:solidFill>
                <a:latin typeface="TDTD고딕"/>
                <a:ea typeface="TDTD고딕"/>
              </a:rPr>
              <a:t>관광 목적 선택 이유</a:t>
            </a:r>
            <a:r>
              <a:rPr lang="ko-KR" altLang="en-US" sz="2800">
                <a:solidFill>
                  <a:srgbClr val="795635"/>
                </a:solidFill>
                <a:latin typeface="TDTD고딕"/>
                <a:ea typeface="TDTD고딕"/>
              </a:rPr>
              <a:t> </a:t>
            </a:r>
            <a:r>
              <a:rPr lang="en-US" altLang="ko-KR" sz="2800">
                <a:solidFill>
                  <a:srgbClr val="795635"/>
                </a:solidFill>
                <a:latin typeface="TDTD고딕"/>
                <a:ea typeface="TDTD고딕"/>
              </a:rPr>
              <a:t>–- </a:t>
            </a:r>
            <a:r>
              <a:rPr lang="ko-KR" altLang="en-US" sz="2800">
                <a:solidFill>
                  <a:srgbClr val="795635"/>
                </a:solidFill>
                <a:latin typeface="TDTD고딕"/>
                <a:ea typeface="TDTD고딕"/>
              </a:rPr>
              <a:t>음식이 </a:t>
            </a:r>
            <a:r>
              <a:rPr lang="en-US" altLang="ko-KR" sz="2800">
                <a:solidFill>
                  <a:srgbClr val="795635"/>
                </a:solidFill>
                <a:latin typeface="TDTD고딕"/>
                <a:ea typeface="TDTD고딕"/>
              </a:rPr>
              <a:t>61.1%</a:t>
            </a:r>
            <a:r>
              <a:rPr lang="ko-KR" altLang="en-US" sz="2800">
                <a:solidFill>
                  <a:srgbClr val="795635"/>
                </a:solidFill>
                <a:latin typeface="TDTD고딕"/>
                <a:ea typeface="TDTD고딕"/>
              </a:rPr>
              <a:t>로 가장 높음</a:t>
            </a:r>
            <a:endParaRPr lang="en-US" altLang="ko-KR" sz="2800">
              <a:solidFill>
                <a:srgbClr val="795635"/>
              </a:solidFill>
              <a:latin typeface="TDTD고딕"/>
              <a:ea typeface="TDTD고딕"/>
            </a:endParaRPr>
          </a:p>
          <a:p>
            <a:pPr marL="914400" lvl="1" indent="-457200" algn="just">
              <a:lnSpc>
                <a:spcPct val="150000"/>
              </a:lnSpc>
              <a:buFont typeface="Arial" panose="020B0604020202020204" pitchFamily="34" charset="0"/>
              <a:buChar char="•"/>
            </a:pPr>
            <a:r>
              <a:rPr lang="ko-KR" altLang="en-US" sz="2800">
                <a:solidFill>
                  <a:srgbClr val="795635"/>
                </a:solidFill>
                <a:latin typeface="TDTD고딕"/>
                <a:ea typeface="TDTD고딕"/>
              </a:rPr>
              <a:t>부산에서의 관광 주된 목적이 </a:t>
            </a:r>
            <a:r>
              <a:rPr lang="ko-KR" altLang="en-US" sz="2800" err="1">
                <a:solidFill>
                  <a:srgbClr val="795635"/>
                </a:solidFill>
                <a:latin typeface="TDTD고딕"/>
                <a:ea typeface="TDTD고딕"/>
              </a:rPr>
              <a:t>맛집탐방인</a:t>
            </a:r>
            <a:r>
              <a:rPr lang="ko-KR" altLang="en-US" sz="2800">
                <a:solidFill>
                  <a:srgbClr val="795635"/>
                </a:solidFill>
                <a:latin typeface="TDTD고딕"/>
                <a:ea typeface="TDTD고딕"/>
              </a:rPr>
              <a:t> 것 을 알 수 있음</a:t>
            </a:r>
            <a:endParaRPr lang="en-US" altLang="ko-KR" sz="2800">
              <a:solidFill>
                <a:srgbClr val="795635"/>
              </a:solidFill>
              <a:latin typeface="TDTD고딕"/>
              <a:ea typeface="TDTD고딕"/>
            </a:endParaRPr>
          </a:p>
          <a:p>
            <a:pPr algn="just">
              <a:lnSpc>
                <a:spcPct val="150000"/>
              </a:lnSpc>
            </a:pPr>
            <a:endParaRPr lang="en-US" sz="2800">
              <a:solidFill>
                <a:srgbClr val="795635"/>
              </a:solidFill>
              <a:latin typeface="TDTD고딕"/>
              <a:ea typeface="TDTD고딕"/>
            </a:endParaRPr>
          </a:p>
        </p:txBody>
      </p:sp>
      <p:sp>
        <p:nvSpPr>
          <p:cNvPr id="23" name="AutoShape 23"/>
          <p:cNvSpPr/>
          <p:nvPr/>
        </p:nvSpPr>
        <p:spPr>
          <a:xfrm flipV="1">
            <a:off x="5812317" y="840296"/>
            <a:ext cx="0" cy="1028235"/>
          </a:xfrm>
          <a:prstGeom prst="line">
            <a:avLst/>
          </a:prstGeom>
          <a:ln w="19050" cap="flat">
            <a:solidFill>
              <a:srgbClr val="AB8A66"/>
            </a:solidFill>
            <a:prstDash val="solid"/>
            <a:headEnd type="none" w="sm" len="sm"/>
            <a:tailEnd type="none" w="sm" len="sm"/>
          </a:ln>
        </p:spPr>
        <p:txBody>
          <a:bodyPr/>
          <a:lstStyle/>
          <a:p>
            <a:endParaRPr lang="ko-KR" altLang="en-US"/>
          </a:p>
        </p:txBody>
      </p:sp>
      <p:sp>
        <p:nvSpPr>
          <p:cNvPr id="24" name="TextBox 24"/>
          <p:cNvSpPr txBox="1"/>
          <p:nvPr/>
        </p:nvSpPr>
        <p:spPr>
          <a:xfrm>
            <a:off x="6096000" y="991433"/>
            <a:ext cx="6934200" cy="505459"/>
          </a:xfrm>
          <a:prstGeom prst="rect">
            <a:avLst/>
          </a:prstGeom>
        </p:spPr>
        <p:txBody>
          <a:bodyPr wrap="square" lIns="0" tIns="0" rIns="0" bIns="0" rtlCol="0" anchor="t">
            <a:spAutoFit/>
          </a:bodyPr>
          <a:lstStyle/>
          <a:p>
            <a:pPr>
              <a:lnSpc>
                <a:spcPts val="4149"/>
              </a:lnSpc>
            </a:pPr>
            <a:r>
              <a:rPr lang="ko-KR" altLang="en-US" sz="3200">
                <a:solidFill>
                  <a:srgbClr val="795635"/>
                </a:solidFill>
                <a:ea typeface="TDTD고딕 Bold"/>
              </a:rPr>
              <a:t>내</a:t>
            </a:r>
            <a:r>
              <a:rPr lang="en-US" altLang="ko-KR" sz="3200">
                <a:solidFill>
                  <a:srgbClr val="795635"/>
                </a:solidFill>
                <a:ea typeface="TDTD고딕 Bold"/>
              </a:rPr>
              <a:t>·</a:t>
            </a:r>
            <a:r>
              <a:rPr lang="ko-KR" altLang="en-US" sz="3200">
                <a:solidFill>
                  <a:srgbClr val="795635"/>
                </a:solidFill>
                <a:ea typeface="TDTD고딕 Bold"/>
              </a:rPr>
              <a:t>외국인 부산 방문 관광객 트렌드 조사 </a:t>
            </a:r>
            <a:endParaRPr lang="en-US" sz="3200">
              <a:solidFill>
                <a:srgbClr val="795635"/>
              </a:solidFill>
              <a:ea typeface="TDTD고딕 Bold"/>
            </a:endParaRPr>
          </a:p>
        </p:txBody>
      </p:sp>
      <p:pic>
        <p:nvPicPr>
          <p:cNvPr id="27" name="그림 26">
            <a:extLst>
              <a:ext uri="{FF2B5EF4-FFF2-40B4-BE49-F238E27FC236}">
                <a16:creationId xmlns:a16="http://schemas.microsoft.com/office/drawing/2014/main" id="{E31FD05D-CC5E-9201-6E77-0E9487FA0352}"/>
              </a:ext>
            </a:extLst>
          </p:cNvPr>
          <p:cNvPicPr>
            <a:picLocks noChangeAspect="1"/>
          </p:cNvPicPr>
          <p:nvPr/>
        </p:nvPicPr>
        <p:blipFill>
          <a:blip r:embed="rId2"/>
          <a:stretch>
            <a:fillRect/>
          </a:stretch>
        </p:blipFill>
        <p:spPr>
          <a:xfrm>
            <a:off x="779272" y="2262984"/>
            <a:ext cx="4860000" cy="29252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9" name="그림 28">
            <a:extLst>
              <a:ext uri="{FF2B5EF4-FFF2-40B4-BE49-F238E27FC236}">
                <a16:creationId xmlns:a16="http://schemas.microsoft.com/office/drawing/2014/main" id="{D86CD3D9-57A8-5FA3-F25E-48D52BB03E81}"/>
              </a:ext>
            </a:extLst>
          </p:cNvPr>
          <p:cNvPicPr>
            <a:picLocks noChangeAspect="1"/>
          </p:cNvPicPr>
          <p:nvPr/>
        </p:nvPicPr>
        <p:blipFill>
          <a:blip r:embed="rId3"/>
          <a:stretch>
            <a:fillRect/>
          </a:stretch>
        </p:blipFill>
        <p:spPr>
          <a:xfrm>
            <a:off x="829295" y="6057900"/>
            <a:ext cx="4680000" cy="3668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0" name="AutoShape 6">
            <a:extLst>
              <a:ext uri="{FF2B5EF4-FFF2-40B4-BE49-F238E27FC236}">
                <a16:creationId xmlns:a16="http://schemas.microsoft.com/office/drawing/2014/main" id="{2E443603-8C9E-768A-CA5C-E52FA6D98E3E}"/>
              </a:ext>
            </a:extLst>
          </p:cNvPr>
          <p:cNvSpPr/>
          <p:nvPr/>
        </p:nvSpPr>
        <p:spPr>
          <a:xfrm>
            <a:off x="6477000" y="5630379"/>
            <a:ext cx="10744200" cy="46521"/>
          </a:xfrm>
          <a:prstGeom prst="line">
            <a:avLst/>
          </a:prstGeom>
          <a:ln w="19050" cap="flat">
            <a:solidFill>
              <a:srgbClr val="795635"/>
            </a:solidFill>
            <a:prstDash val="solid"/>
            <a:headEnd type="none" w="sm" len="sm"/>
            <a:tailEnd type="none" w="sm" len="sm"/>
          </a:ln>
        </p:spPr>
        <p:txBody>
          <a:bodyPr/>
          <a:lstStyle/>
          <a:p>
            <a:endParaRPr lang="ko-KR" altLang="en-US"/>
          </a:p>
        </p:txBody>
      </p:sp>
      <p:sp>
        <p:nvSpPr>
          <p:cNvPr id="31" name="TextBox 22">
            <a:extLst>
              <a:ext uri="{FF2B5EF4-FFF2-40B4-BE49-F238E27FC236}">
                <a16:creationId xmlns:a16="http://schemas.microsoft.com/office/drawing/2014/main" id="{35A144C9-F82B-6579-86F9-51D80089C10D}"/>
              </a:ext>
            </a:extLst>
          </p:cNvPr>
          <p:cNvSpPr txBox="1"/>
          <p:nvPr/>
        </p:nvSpPr>
        <p:spPr>
          <a:xfrm>
            <a:off x="6477000" y="7124700"/>
            <a:ext cx="8763000" cy="1875322"/>
          </a:xfrm>
          <a:prstGeom prst="rect">
            <a:avLst/>
          </a:prstGeom>
        </p:spPr>
        <p:txBody>
          <a:bodyPr wrap="square" lIns="0" tIns="0" rIns="0" bIns="0" rtlCol="0" anchor="t">
            <a:spAutoFit/>
          </a:bodyPr>
          <a:lstStyle/>
          <a:p>
            <a:pPr marL="457200" indent="-457200" algn="just">
              <a:lnSpc>
                <a:spcPct val="150000"/>
              </a:lnSpc>
              <a:buFont typeface="Wingdings" panose="05000000000000000000" pitchFamily="2" charset="2"/>
              <a:buChar char="Ø"/>
            </a:pPr>
            <a:r>
              <a:rPr lang="ko-KR" altLang="en-US" sz="2800">
                <a:solidFill>
                  <a:srgbClr val="0070C0"/>
                </a:solidFill>
                <a:latin typeface="TDTD고딕"/>
                <a:ea typeface="TDTD고딕"/>
              </a:rPr>
              <a:t>주요 관광 활동 </a:t>
            </a:r>
            <a:r>
              <a:rPr lang="en-US" altLang="ko-KR" sz="2800">
                <a:solidFill>
                  <a:srgbClr val="795635"/>
                </a:solidFill>
                <a:latin typeface="TDTD고딕"/>
                <a:ea typeface="TDTD고딕"/>
              </a:rPr>
              <a:t>- </a:t>
            </a:r>
            <a:r>
              <a:rPr lang="ko-KR" altLang="en-US" sz="2800" err="1">
                <a:solidFill>
                  <a:srgbClr val="795635"/>
                </a:solidFill>
                <a:latin typeface="TDTD고딕"/>
                <a:ea typeface="TDTD고딕"/>
              </a:rPr>
              <a:t>맛집탐방이</a:t>
            </a:r>
            <a:r>
              <a:rPr lang="ko-KR" altLang="en-US" sz="2800">
                <a:solidFill>
                  <a:srgbClr val="795635"/>
                </a:solidFill>
                <a:latin typeface="TDTD고딕"/>
                <a:ea typeface="TDTD고딕"/>
              </a:rPr>
              <a:t> </a:t>
            </a:r>
            <a:r>
              <a:rPr lang="en-US" altLang="ko-KR" sz="2800">
                <a:solidFill>
                  <a:srgbClr val="795635"/>
                </a:solidFill>
                <a:latin typeface="TDTD고딕"/>
                <a:ea typeface="TDTD고딕"/>
              </a:rPr>
              <a:t>78.5%</a:t>
            </a:r>
            <a:r>
              <a:rPr lang="ko-KR" altLang="en-US" sz="2800">
                <a:solidFill>
                  <a:srgbClr val="795635"/>
                </a:solidFill>
                <a:latin typeface="TDTD고딕"/>
                <a:ea typeface="TDTD고딕"/>
              </a:rPr>
              <a:t>로 가장 높음</a:t>
            </a:r>
            <a:endParaRPr lang="en-US" altLang="ko-KR" sz="2800">
              <a:solidFill>
                <a:srgbClr val="795635"/>
              </a:solidFill>
              <a:latin typeface="TDTD고딕"/>
              <a:ea typeface="TDTD고딕"/>
            </a:endParaRPr>
          </a:p>
          <a:p>
            <a:pPr marL="914400" lvl="1" indent="-457200" algn="just">
              <a:lnSpc>
                <a:spcPct val="150000"/>
              </a:lnSpc>
              <a:buFont typeface="Arial" panose="020B0604020202020204" pitchFamily="34" charset="0"/>
              <a:buChar char="•"/>
            </a:pPr>
            <a:r>
              <a:rPr lang="ko-KR" altLang="en-US" sz="2800">
                <a:solidFill>
                  <a:srgbClr val="795635"/>
                </a:solidFill>
                <a:latin typeface="TDTD고딕"/>
                <a:ea typeface="TDTD고딕"/>
              </a:rPr>
              <a:t>실제 관광 주요 활동이 음식점 </a:t>
            </a:r>
            <a:r>
              <a:rPr lang="ko-KR" altLang="en-US" sz="2800" err="1">
                <a:solidFill>
                  <a:srgbClr val="795635"/>
                </a:solidFill>
                <a:latin typeface="TDTD고딕"/>
                <a:ea typeface="TDTD고딕"/>
              </a:rPr>
              <a:t>이용인것</a:t>
            </a:r>
            <a:r>
              <a:rPr lang="ko-KR" altLang="en-US" sz="2800">
                <a:solidFill>
                  <a:srgbClr val="795635"/>
                </a:solidFill>
                <a:latin typeface="TDTD고딕"/>
                <a:ea typeface="TDTD고딕"/>
              </a:rPr>
              <a:t> 을 알 수 있음</a:t>
            </a:r>
            <a:endParaRPr lang="en-US" altLang="ko-KR" sz="2800">
              <a:solidFill>
                <a:srgbClr val="795635"/>
              </a:solidFill>
              <a:latin typeface="TDTD고딕"/>
              <a:ea typeface="TDTD고딕"/>
            </a:endParaRPr>
          </a:p>
          <a:p>
            <a:pPr marL="457200" indent="-457200" algn="just">
              <a:lnSpc>
                <a:spcPct val="150000"/>
              </a:lnSpc>
              <a:buFont typeface="Wingdings" panose="05000000000000000000" pitchFamily="2" charset="2"/>
              <a:buChar char="Ø"/>
            </a:pPr>
            <a:endParaRPr lang="en-US" sz="2800">
              <a:solidFill>
                <a:srgbClr val="795635"/>
              </a:solidFill>
              <a:latin typeface="TDTD고딕"/>
              <a:ea typeface="TDTD고딕"/>
            </a:endParaRPr>
          </a:p>
        </p:txBody>
      </p:sp>
      <p:sp>
        <p:nvSpPr>
          <p:cNvPr id="34" name="TextBox 33">
            <a:extLst>
              <a:ext uri="{FF2B5EF4-FFF2-40B4-BE49-F238E27FC236}">
                <a16:creationId xmlns:a16="http://schemas.microsoft.com/office/drawing/2014/main" id="{1365F784-C06A-F777-D0AF-B19CA2528F47}"/>
              </a:ext>
            </a:extLst>
          </p:cNvPr>
          <p:cNvSpPr txBox="1"/>
          <p:nvPr/>
        </p:nvSpPr>
        <p:spPr>
          <a:xfrm>
            <a:off x="1828800" y="5363012"/>
            <a:ext cx="3196503" cy="416204"/>
          </a:xfrm>
          <a:prstGeom prst="rect">
            <a:avLst/>
          </a:prstGeom>
        </p:spPr>
        <p:txBody>
          <a:bodyPr wrap="square" lIns="0" tIns="0" rIns="0" bIns="0" rtlCol="0" anchor="t">
            <a:spAutoFit/>
          </a:bodyPr>
          <a:lstStyle>
            <a:defPPr>
              <a:defRPr lang="en-US"/>
            </a:defPPr>
            <a:lvl1pPr marL="457200" indent="-457200" algn="just">
              <a:lnSpc>
                <a:spcPct val="150000"/>
              </a:lnSpc>
              <a:buFont typeface="Wingdings" panose="05000000000000000000" pitchFamily="2" charset="2"/>
              <a:buChar char="Ø"/>
              <a:defRPr sz="2800">
                <a:solidFill>
                  <a:srgbClr val="795635"/>
                </a:solidFill>
                <a:latin typeface="TDTD고딕"/>
                <a:ea typeface="TDTD고딕"/>
              </a:defRPr>
            </a:lvl1pPr>
            <a:lvl2pPr marL="914400" lvl="1" indent="-457200" algn="just">
              <a:lnSpc>
                <a:spcPct val="150000"/>
              </a:lnSpc>
              <a:buFont typeface="Arial" panose="020B0604020202020204" pitchFamily="34" charset="0"/>
              <a:buChar char="•"/>
              <a:defRPr sz="2800">
                <a:solidFill>
                  <a:srgbClr val="795635"/>
                </a:solidFill>
                <a:latin typeface="TDTD고딕"/>
                <a:ea typeface="TDTD고딕"/>
              </a:defRPr>
            </a:lvl2pPr>
          </a:lstStyle>
          <a:p>
            <a:pPr marL="0" indent="0">
              <a:buNone/>
            </a:pPr>
            <a:r>
              <a:rPr lang="en-US" altLang="ko-KR" sz="2000">
                <a:solidFill>
                  <a:schemeClr val="tx1"/>
                </a:solidFill>
              </a:rPr>
              <a:t>2023 </a:t>
            </a:r>
            <a:r>
              <a:rPr lang="ko-KR" altLang="en-US" sz="2000">
                <a:solidFill>
                  <a:schemeClr val="tx1"/>
                </a:solidFill>
              </a:rPr>
              <a:t>부산 방문 실태조사</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grpSp>
        <p:nvGrpSpPr>
          <p:cNvPr id="2" name="Group 2"/>
          <p:cNvGrpSpPr/>
          <p:nvPr/>
        </p:nvGrpSpPr>
        <p:grpSpPr>
          <a:xfrm>
            <a:off x="2438400" y="748896"/>
            <a:ext cx="3017533" cy="1211035"/>
            <a:chOff x="0" y="0"/>
            <a:chExt cx="2025253" cy="812800"/>
          </a:xfrm>
        </p:grpSpPr>
        <p:sp>
          <p:nvSpPr>
            <p:cNvPr id="3" name="Freeform 3"/>
            <p:cNvSpPr/>
            <p:nvPr/>
          </p:nvSpPr>
          <p:spPr>
            <a:xfrm>
              <a:off x="0" y="0"/>
              <a:ext cx="2025253" cy="812800"/>
            </a:xfrm>
            <a:custGeom>
              <a:avLst/>
              <a:gdLst/>
              <a:ahLst/>
              <a:cxnLst/>
              <a:rect l="l" t="t" r="r" b="b"/>
              <a:pathLst>
                <a:path w="2025253" h="812800">
                  <a:moveTo>
                    <a:pt x="1012626" y="0"/>
                  </a:moveTo>
                  <a:cubicBezTo>
                    <a:pt x="453368" y="0"/>
                    <a:pt x="0" y="181951"/>
                    <a:pt x="0" y="406400"/>
                  </a:cubicBezTo>
                  <a:cubicBezTo>
                    <a:pt x="0" y="630849"/>
                    <a:pt x="453368" y="812800"/>
                    <a:pt x="1012626" y="812800"/>
                  </a:cubicBezTo>
                  <a:cubicBezTo>
                    <a:pt x="1571884" y="812800"/>
                    <a:pt x="2025253" y="630849"/>
                    <a:pt x="2025253" y="406400"/>
                  </a:cubicBezTo>
                  <a:cubicBezTo>
                    <a:pt x="2025253" y="181951"/>
                    <a:pt x="1571884" y="0"/>
                    <a:pt x="1012626"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endParaRPr>
            </a:p>
          </p:txBody>
        </p:sp>
        <p:sp>
          <p:nvSpPr>
            <p:cNvPr id="4" name="TextBox 4"/>
            <p:cNvSpPr txBox="1"/>
            <p:nvPr/>
          </p:nvSpPr>
          <p:spPr>
            <a:xfrm>
              <a:off x="189867" y="28575"/>
              <a:ext cx="1645518" cy="708025"/>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20"/>
          <p:cNvSpPr txBox="1"/>
          <p:nvPr/>
        </p:nvSpPr>
        <p:spPr>
          <a:xfrm>
            <a:off x="705107" y="513382"/>
            <a:ext cx="1380868" cy="1501088"/>
          </a:xfrm>
          <a:prstGeom prst="rect">
            <a:avLst/>
          </a:prstGeom>
        </p:spPr>
        <p:txBody>
          <a:bodyPr lIns="0" tIns="0" rIns="0" bIns="0" rtlCol="0" anchor="t">
            <a:spAutoFit/>
          </a:bodyPr>
          <a:lstStyle/>
          <a:p>
            <a:pPr marL="0" marR="0" lvl="0" indent="0" algn="l" defTabSz="914400" rtl="0" eaLnBrk="1" fontAlgn="auto" latinLnBrk="0" hangingPunct="1">
              <a:lnSpc>
                <a:spcPts val="12187"/>
              </a:lnSpc>
              <a:spcBef>
                <a:spcPts val="0"/>
              </a:spcBef>
              <a:spcAft>
                <a:spcPts val="0"/>
              </a:spcAft>
              <a:buClrTx/>
              <a:buSzTx/>
              <a:buFontTx/>
              <a:buNone/>
              <a:tabLst/>
              <a:defRPr/>
            </a:pPr>
            <a:r>
              <a:rPr kumimoji="0" lang="en-US" sz="8705" b="0" i="0" u="none" strike="noStrike" kern="1200" cap="none" spc="0" normalizeH="0" baseline="0" noProof="0">
                <a:ln>
                  <a:noFill/>
                </a:ln>
                <a:solidFill>
                  <a:srgbClr val="795635"/>
                </a:solidFill>
                <a:effectLst/>
                <a:uLnTx/>
                <a:uFillTx/>
                <a:latin typeface="TDTD고딕 Bold"/>
                <a:ea typeface="+mn-ea"/>
                <a:cs typeface="+mn-cs"/>
              </a:rPr>
              <a:t>01</a:t>
            </a:r>
          </a:p>
        </p:txBody>
      </p:sp>
      <p:sp>
        <p:nvSpPr>
          <p:cNvPr id="21" name="TextBox 21"/>
          <p:cNvSpPr txBox="1"/>
          <p:nvPr/>
        </p:nvSpPr>
        <p:spPr>
          <a:xfrm>
            <a:off x="3110210" y="826515"/>
            <a:ext cx="1673913" cy="989123"/>
          </a:xfrm>
          <a:prstGeom prst="rect">
            <a:avLst/>
          </a:prstGeom>
        </p:spPr>
        <p:txBody>
          <a:bodyPr lIns="0" tIns="0" rIns="0" bIns="0" rtlCol="0" anchor="t">
            <a:spAutoFit/>
          </a:bodyPr>
          <a:lstStyle/>
          <a:p>
            <a:pPr marL="0" marR="0" lvl="0" indent="0" algn="ctr" defTabSz="914400" rtl="0" eaLnBrk="1" fontAlgn="auto" latinLnBrk="0" hangingPunct="1">
              <a:lnSpc>
                <a:spcPts val="3926"/>
              </a:lnSpc>
              <a:spcBef>
                <a:spcPts val="0"/>
              </a:spcBef>
              <a:spcAft>
                <a:spcPts val="0"/>
              </a:spcAft>
              <a:buClrTx/>
              <a:buSzTx/>
              <a:buFontTx/>
              <a:buNone/>
              <a:tabLst/>
              <a:defRPr/>
            </a:pPr>
            <a:r>
              <a:rPr kumimoji="0" lang="en-US" sz="2804" b="0" i="0" u="none" strike="noStrike" kern="1200" cap="none" spc="0" normalizeH="0" baseline="0" noProof="0" err="1">
                <a:ln>
                  <a:noFill/>
                </a:ln>
                <a:solidFill>
                  <a:srgbClr val="AB8A66"/>
                </a:solidFill>
                <a:effectLst/>
                <a:uLnTx/>
                <a:uFillTx/>
                <a:latin typeface="Calibri"/>
                <a:ea typeface="TDTD고딕 Bold"/>
                <a:cs typeface="+mn-cs"/>
              </a:rPr>
              <a:t>프로젝트</a:t>
            </a:r>
            <a:endParaRPr kumimoji="0" lang="en-US" sz="2804" b="0" i="0" u="none" strike="noStrike" kern="1200" cap="none" spc="0" normalizeH="0" baseline="0" noProof="0">
              <a:ln>
                <a:noFill/>
              </a:ln>
              <a:solidFill>
                <a:srgbClr val="AB8A66"/>
              </a:solidFill>
              <a:effectLst/>
              <a:uLnTx/>
              <a:uFillTx/>
              <a:latin typeface="Calibri"/>
              <a:ea typeface="TDTD고딕 Bold"/>
              <a:cs typeface="+mn-cs"/>
            </a:endParaRPr>
          </a:p>
          <a:p>
            <a:pPr marL="0" marR="0" lvl="0" indent="0" algn="ctr" defTabSz="914400" rtl="0" eaLnBrk="1" fontAlgn="auto" latinLnBrk="0" hangingPunct="1">
              <a:lnSpc>
                <a:spcPts val="3926"/>
              </a:lnSpc>
              <a:spcBef>
                <a:spcPts val="0"/>
              </a:spcBef>
              <a:spcAft>
                <a:spcPts val="0"/>
              </a:spcAft>
              <a:buClrTx/>
              <a:buSzTx/>
              <a:buFontTx/>
              <a:buNone/>
              <a:tabLst/>
              <a:defRPr/>
            </a:pPr>
            <a:r>
              <a:rPr kumimoji="0" lang="ko-KR" altLang="en-US" sz="2804" b="0" i="0" u="none" strike="noStrike" kern="1200" cap="none" spc="0" normalizeH="0" baseline="0" noProof="0">
                <a:ln>
                  <a:noFill/>
                </a:ln>
                <a:solidFill>
                  <a:srgbClr val="AB8A66"/>
                </a:solidFill>
                <a:effectLst/>
                <a:uLnTx/>
                <a:uFillTx/>
                <a:latin typeface="Calibri"/>
                <a:ea typeface="TDTD고딕 Bold"/>
                <a:cs typeface="+mn-cs"/>
              </a:rPr>
              <a:t>개발 배경</a:t>
            </a:r>
            <a:endParaRPr kumimoji="0" lang="en-US" sz="2804" b="0" i="0" u="none" strike="noStrike" kern="1200" cap="none" spc="0" normalizeH="0" baseline="0" noProof="0">
              <a:ln>
                <a:noFill/>
              </a:ln>
              <a:solidFill>
                <a:srgbClr val="AB8A66"/>
              </a:solidFill>
              <a:effectLst/>
              <a:uLnTx/>
              <a:uFillTx/>
              <a:latin typeface="Calibri"/>
              <a:ea typeface="TDTD고딕 Bold"/>
              <a:cs typeface="+mn-cs"/>
            </a:endParaRPr>
          </a:p>
        </p:txBody>
      </p:sp>
      <p:sp>
        <p:nvSpPr>
          <p:cNvPr id="22" name="TextBox 22"/>
          <p:cNvSpPr txBox="1"/>
          <p:nvPr/>
        </p:nvSpPr>
        <p:spPr>
          <a:xfrm>
            <a:off x="812810" y="5435810"/>
            <a:ext cx="7072607" cy="2521652"/>
          </a:xfrm>
          <a:prstGeom prst="rect">
            <a:avLst/>
          </a:prstGeom>
        </p:spPr>
        <p:txBody>
          <a:bodyPr wrap="square" lIns="0" tIns="0" rIns="0" bIns="0" rtlCol="0" anchor="t">
            <a:spAutoFit/>
          </a:bodyPr>
          <a:lstStyle/>
          <a:p>
            <a:pPr marL="457200" marR="0" lvl="0" indent="-457200"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ko-KR" altLang="en-US" sz="2800">
                <a:solidFill>
                  <a:srgbClr val="00B0F0"/>
                </a:solidFill>
                <a:latin typeface="TDTD고딕"/>
                <a:ea typeface="TDTD고딕"/>
              </a:rPr>
              <a:t>온라인 정보인지 경로</a:t>
            </a:r>
            <a:r>
              <a:rPr kumimoji="0" lang="ko-KR" altLang="en-US" sz="2800" b="0" i="0" u="none" strike="noStrike" kern="1200" cap="none" spc="0" normalizeH="0" baseline="0" noProof="0">
                <a:ln>
                  <a:noFill/>
                </a:ln>
                <a:solidFill>
                  <a:srgbClr val="795635"/>
                </a:solidFill>
                <a:effectLst/>
                <a:uLnTx/>
                <a:uFillTx/>
                <a:latin typeface="TDTD고딕"/>
                <a:ea typeface="TDTD고딕"/>
                <a:cs typeface="+mn-cs"/>
              </a:rPr>
              <a:t> </a:t>
            </a:r>
            <a:r>
              <a:rPr kumimoji="0" lang="en-US" altLang="ko-KR" sz="2800" b="0" i="0" u="none" strike="noStrike" kern="1200" cap="none" spc="0" normalizeH="0" baseline="0" noProof="0">
                <a:ln>
                  <a:noFill/>
                </a:ln>
                <a:solidFill>
                  <a:srgbClr val="795635"/>
                </a:solidFill>
                <a:effectLst/>
                <a:uLnTx/>
                <a:uFillTx/>
                <a:latin typeface="TDTD고딕"/>
                <a:ea typeface="TDTD고딕"/>
                <a:cs typeface="+mn-cs"/>
              </a:rPr>
              <a:t>–</a:t>
            </a:r>
          </a:p>
          <a:p>
            <a:pPr marL="457200" marR="0" lvl="0" indent="-457200"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ko-KR" altLang="en-US" sz="2800">
                <a:solidFill>
                  <a:srgbClr val="795635"/>
                </a:solidFill>
                <a:latin typeface="TDTD고딕"/>
                <a:ea typeface="TDTD고딕"/>
              </a:rPr>
              <a:t>포털사이트</a:t>
            </a:r>
            <a:r>
              <a:rPr lang="en-US" altLang="ko-KR" sz="2800">
                <a:solidFill>
                  <a:srgbClr val="795635"/>
                </a:solidFill>
                <a:latin typeface="TDTD고딕"/>
                <a:ea typeface="TDTD고딕"/>
              </a:rPr>
              <a:t>(</a:t>
            </a:r>
            <a:r>
              <a:rPr lang="ko-KR" altLang="en-US" sz="2800">
                <a:solidFill>
                  <a:srgbClr val="795635"/>
                </a:solidFill>
                <a:latin typeface="TDTD고딕"/>
                <a:ea typeface="TDTD고딕"/>
              </a:rPr>
              <a:t>구글</a:t>
            </a:r>
            <a:r>
              <a:rPr lang="en-US" altLang="ko-KR" sz="2800">
                <a:solidFill>
                  <a:srgbClr val="795635"/>
                </a:solidFill>
                <a:latin typeface="TDTD고딕"/>
                <a:ea typeface="TDTD고딕"/>
              </a:rPr>
              <a:t>,</a:t>
            </a:r>
            <a:r>
              <a:rPr lang="ko-KR" altLang="en-US" sz="2800">
                <a:solidFill>
                  <a:srgbClr val="795635"/>
                </a:solidFill>
                <a:latin typeface="TDTD고딕"/>
                <a:ea typeface="TDTD고딕"/>
              </a:rPr>
              <a:t>네이버 </a:t>
            </a:r>
            <a:r>
              <a:rPr lang="en-US" altLang="ko-KR" sz="2800">
                <a:solidFill>
                  <a:srgbClr val="795635"/>
                </a:solidFill>
                <a:latin typeface="TDTD고딕"/>
                <a:ea typeface="TDTD고딕"/>
              </a:rPr>
              <a:t>)</a:t>
            </a:r>
          </a:p>
          <a:p>
            <a:pPr marL="457200" marR="0" lvl="0" indent="-457200"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ko-KR" sz="2800">
                <a:solidFill>
                  <a:srgbClr val="795635"/>
                </a:solidFill>
                <a:latin typeface="TDTD고딕"/>
                <a:ea typeface="TDTD고딕"/>
              </a:rPr>
              <a:t>SNS(</a:t>
            </a:r>
            <a:r>
              <a:rPr lang="ko-KR" altLang="en-US" sz="2800">
                <a:solidFill>
                  <a:srgbClr val="795635"/>
                </a:solidFill>
                <a:latin typeface="TDTD고딕"/>
                <a:ea typeface="TDTD고딕"/>
              </a:rPr>
              <a:t>페이스북 </a:t>
            </a:r>
            <a:r>
              <a:rPr lang="en-US" altLang="ko-KR" sz="2800">
                <a:solidFill>
                  <a:srgbClr val="795635"/>
                </a:solidFill>
                <a:latin typeface="TDTD고딕"/>
                <a:ea typeface="TDTD고딕"/>
              </a:rPr>
              <a:t>,</a:t>
            </a:r>
            <a:r>
              <a:rPr lang="ko-KR" altLang="en-US" sz="2800">
                <a:solidFill>
                  <a:srgbClr val="795635"/>
                </a:solidFill>
                <a:latin typeface="TDTD고딕"/>
                <a:ea typeface="TDTD고딕"/>
              </a:rPr>
              <a:t>인스타그램</a:t>
            </a:r>
            <a:r>
              <a:rPr lang="en-US" altLang="ko-KR" sz="2800">
                <a:solidFill>
                  <a:srgbClr val="795635"/>
                </a:solidFill>
                <a:latin typeface="TDTD고딕"/>
                <a:ea typeface="TDTD고딕"/>
              </a:rPr>
              <a:t> )</a:t>
            </a:r>
          </a:p>
          <a:p>
            <a:pPr marL="457200" marR="0" lvl="0" indent="-457200"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ko-KR" altLang="en-US" sz="2800">
                <a:solidFill>
                  <a:srgbClr val="795635"/>
                </a:solidFill>
                <a:latin typeface="TDTD고딕"/>
                <a:ea typeface="TDTD고딕"/>
              </a:rPr>
              <a:t>동영상 사이트</a:t>
            </a:r>
            <a:r>
              <a:rPr lang="en-US" altLang="ko-KR" sz="2800">
                <a:solidFill>
                  <a:srgbClr val="795635"/>
                </a:solidFill>
                <a:latin typeface="TDTD고딕"/>
                <a:ea typeface="TDTD고딕"/>
              </a:rPr>
              <a:t>(</a:t>
            </a:r>
            <a:r>
              <a:rPr lang="ko-KR" altLang="en-US" sz="2800">
                <a:solidFill>
                  <a:srgbClr val="795635"/>
                </a:solidFill>
                <a:latin typeface="TDTD고딕"/>
                <a:ea typeface="TDTD고딕"/>
              </a:rPr>
              <a:t>유튜브</a:t>
            </a:r>
            <a:r>
              <a:rPr lang="en-US" altLang="ko-KR" sz="2800">
                <a:solidFill>
                  <a:srgbClr val="795635"/>
                </a:solidFill>
                <a:latin typeface="TDTD고딕"/>
                <a:ea typeface="TDTD고딕"/>
              </a:rPr>
              <a:t>)</a:t>
            </a:r>
            <a:r>
              <a:rPr lang="ko-KR" altLang="en-US" sz="2800">
                <a:solidFill>
                  <a:srgbClr val="795635"/>
                </a:solidFill>
                <a:latin typeface="TDTD고딕"/>
                <a:ea typeface="TDTD고딕"/>
              </a:rPr>
              <a:t>로 나타남</a:t>
            </a:r>
            <a:endParaRPr kumimoji="0" lang="en-US" sz="2800" b="0" i="0" u="none" strike="noStrike" kern="1200" cap="none" spc="0" normalizeH="0" baseline="0" noProof="0">
              <a:ln>
                <a:noFill/>
              </a:ln>
              <a:solidFill>
                <a:srgbClr val="795635"/>
              </a:solidFill>
              <a:effectLst/>
              <a:uLnTx/>
              <a:uFillTx/>
              <a:latin typeface="TDTD고딕"/>
              <a:ea typeface="TDTD고딕"/>
              <a:cs typeface="+mn-cs"/>
            </a:endParaRPr>
          </a:p>
        </p:txBody>
      </p:sp>
      <p:sp>
        <p:nvSpPr>
          <p:cNvPr id="23" name="AutoShape 23"/>
          <p:cNvSpPr/>
          <p:nvPr/>
        </p:nvSpPr>
        <p:spPr>
          <a:xfrm flipV="1">
            <a:off x="5812317" y="840296"/>
            <a:ext cx="0" cy="1028235"/>
          </a:xfrm>
          <a:prstGeom prst="line">
            <a:avLst/>
          </a:prstGeom>
          <a:ln w="19050" cap="flat">
            <a:solidFill>
              <a:srgbClr val="AB8A66"/>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endParaRPr>
          </a:p>
        </p:txBody>
      </p:sp>
      <p:sp>
        <p:nvSpPr>
          <p:cNvPr id="24" name="TextBox 24"/>
          <p:cNvSpPr txBox="1"/>
          <p:nvPr/>
        </p:nvSpPr>
        <p:spPr>
          <a:xfrm>
            <a:off x="6096000" y="991433"/>
            <a:ext cx="6934200" cy="505459"/>
          </a:xfrm>
          <a:prstGeom prst="rect">
            <a:avLst/>
          </a:prstGeom>
        </p:spPr>
        <p:txBody>
          <a:bodyPr wrap="square" lIns="0" tIns="0" rIns="0" bIns="0" rtlCol="0" anchor="t">
            <a:spAutoFit/>
          </a:bodyPr>
          <a:lstStyle/>
          <a:p>
            <a:pPr marL="0" marR="0" lvl="0" indent="0" algn="l" defTabSz="914400" rtl="0" eaLnBrk="1" fontAlgn="auto" latinLnBrk="0" hangingPunct="1">
              <a:lnSpc>
                <a:spcPts val="4149"/>
              </a:lnSpc>
              <a:spcBef>
                <a:spcPts val="0"/>
              </a:spcBef>
              <a:spcAft>
                <a:spcPts val="0"/>
              </a:spcAft>
              <a:buClrTx/>
              <a:buSzTx/>
              <a:buFontTx/>
              <a:buNone/>
              <a:tabLst/>
              <a:defRPr/>
            </a:pPr>
            <a:r>
              <a:rPr kumimoji="0" lang="ko-KR" altLang="en-US" sz="3200" b="0" i="0" u="none" strike="noStrike" kern="1200" cap="none" spc="0" normalizeH="0" baseline="0" noProof="0">
                <a:ln>
                  <a:noFill/>
                </a:ln>
                <a:solidFill>
                  <a:srgbClr val="795635"/>
                </a:solidFill>
                <a:effectLst/>
                <a:uLnTx/>
                <a:uFillTx/>
                <a:latin typeface="Calibri"/>
                <a:ea typeface="TDTD고딕 Bold"/>
                <a:cs typeface="+mn-cs"/>
              </a:rPr>
              <a:t>관광객 정보 인지 경로</a:t>
            </a:r>
            <a:endParaRPr kumimoji="0" lang="en-US" sz="3200" b="0" i="0" u="none" strike="noStrike" kern="1200" cap="none" spc="0" normalizeH="0" baseline="0" noProof="0">
              <a:ln>
                <a:noFill/>
              </a:ln>
              <a:solidFill>
                <a:srgbClr val="795635"/>
              </a:solidFill>
              <a:effectLst/>
              <a:uLnTx/>
              <a:uFillTx/>
              <a:latin typeface="Calibri"/>
              <a:ea typeface="TDTD고딕 Bold"/>
              <a:cs typeface="+mn-cs"/>
            </a:endParaRPr>
          </a:p>
        </p:txBody>
      </p:sp>
      <p:pic>
        <p:nvPicPr>
          <p:cNvPr id="6" name="그림 5">
            <a:extLst>
              <a:ext uri="{FF2B5EF4-FFF2-40B4-BE49-F238E27FC236}">
                <a16:creationId xmlns:a16="http://schemas.microsoft.com/office/drawing/2014/main" id="{44F34298-B718-607C-750C-A814DD9B08FD}"/>
              </a:ext>
            </a:extLst>
          </p:cNvPr>
          <p:cNvPicPr>
            <a:picLocks noChangeAspect="1"/>
          </p:cNvPicPr>
          <p:nvPr/>
        </p:nvPicPr>
        <p:blipFill>
          <a:blip r:embed="rId2"/>
          <a:stretch>
            <a:fillRect/>
          </a:stretch>
        </p:blipFill>
        <p:spPr>
          <a:xfrm>
            <a:off x="812810" y="2306780"/>
            <a:ext cx="4700459" cy="28367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그림 7">
            <a:extLst>
              <a:ext uri="{FF2B5EF4-FFF2-40B4-BE49-F238E27FC236}">
                <a16:creationId xmlns:a16="http://schemas.microsoft.com/office/drawing/2014/main" id="{14C5564A-3720-2D5C-8415-F12D56C333D5}"/>
              </a:ext>
            </a:extLst>
          </p:cNvPr>
          <p:cNvPicPr>
            <a:picLocks noChangeAspect="1"/>
          </p:cNvPicPr>
          <p:nvPr/>
        </p:nvPicPr>
        <p:blipFill>
          <a:blip r:embed="rId3"/>
          <a:stretch>
            <a:fillRect/>
          </a:stretch>
        </p:blipFill>
        <p:spPr>
          <a:xfrm>
            <a:off x="8599063" y="4994272"/>
            <a:ext cx="3904414" cy="155279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그림 9">
            <a:extLst>
              <a:ext uri="{FF2B5EF4-FFF2-40B4-BE49-F238E27FC236}">
                <a16:creationId xmlns:a16="http://schemas.microsoft.com/office/drawing/2014/main" id="{41109FAC-D1CD-53BD-6FAC-A86AE78BF23C}"/>
              </a:ext>
            </a:extLst>
          </p:cNvPr>
          <p:cNvPicPr>
            <a:picLocks noChangeAspect="1"/>
          </p:cNvPicPr>
          <p:nvPr/>
        </p:nvPicPr>
        <p:blipFill>
          <a:blip r:embed="rId4"/>
          <a:stretch>
            <a:fillRect/>
          </a:stretch>
        </p:blipFill>
        <p:spPr>
          <a:xfrm>
            <a:off x="8668620" y="2526591"/>
            <a:ext cx="3762900" cy="149563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그림 11">
            <a:extLst>
              <a:ext uri="{FF2B5EF4-FFF2-40B4-BE49-F238E27FC236}">
                <a16:creationId xmlns:a16="http://schemas.microsoft.com/office/drawing/2014/main" id="{0C325030-D0F6-8C6C-BBE6-4ED2E4897534}"/>
              </a:ext>
            </a:extLst>
          </p:cNvPr>
          <p:cNvPicPr>
            <a:picLocks noChangeAspect="1"/>
          </p:cNvPicPr>
          <p:nvPr/>
        </p:nvPicPr>
        <p:blipFill>
          <a:blip r:embed="rId5"/>
          <a:stretch>
            <a:fillRect/>
          </a:stretch>
        </p:blipFill>
        <p:spPr>
          <a:xfrm>
            <a:off x="13761703" y="2539784"/>
            <a:ext cx="3776175" cy="15273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4" name="그림 13">
            <a:extLst>
              <a:ext uri="{FF2B5EF4-FFF2-40B4-BE49-F238E27FC236}">
                <a16:creationId xmlns:a16="http://schemas.microsoft.com/office/drawing/2014/main" id="{E9813697-3C31-FA03-7EB6-ABD0BA75936F}"/>
              </a:ext>
            </a:extLst>
          </p:cNvPr>
          <p:cNvPicPr>
            <a:picLocks noChangeAspect="1"/>
          </p:cNvPicPr>
          <p:nvPr/>
        </p:nvPicPr>
        <p:blipFill>
          <a:blip r:embed="rId6"/>
          <a:stretch>
            <a:fillRect/>
          </a:stretch>
        </p:blipFill>
        <p:spPr>
          <a:xfrm>
            <a:off x="13761703" y="4994272"/>
            <a:ext cx="2409371" cy="155279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5" name="Arrow: Right 16">
            <a:extLst>
              <a:ext uri="{FF2B5EF4-FFF2-40B4-BE49-F238E27FC236}">
                <a16:creationId xmlns:a16="http://schemas.microsoft.com/office/drawing/2014/main" id="{48B15ACB-4572-AC67-D839-23C4D5B5254A}"/>
              </a:ext>
            </a:extLst>
          </p:cNvPr>
          <p:cNvSpPr/>
          <p:nvPr/>
        </p:nvSpPr>
        <p:spPr>
          <a:xfrm>
            <a:off x="6565380" y="4022225"/>
            <a:ext cx="1368592" cy="1152449"/>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6997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grpSp>
        <p:nvGrpSpPr>
          <p:cNvPr id="2" name="Group 2"/>
          <p:cNvGrpSpPr/>
          <p:nvPr/>
        </p:nvGrpSpPr>
        <p:grpSpPr>
          <a:xfrm>
            <a:off x="2506385" y="691292"/>
            <a:ext cx="3017533" cy="1211035"/>
            <a:chOff x="0" y="0"/>
            <a:chExt cx="2025253" cy="812800"/>
          </a:xfrm>
        </p:grpSpPr>
        <p:sp>
          <p:nvSpPr>
            <p:cNvPr id="3" name="Freeform 3"/>
            <p:cNvSpPr/>
            <p:nvPr/>
          </p:nvSpPr>
          <p:spPr>
            <a:xfrm>
              <a:off x="0" y="0"/>
              <a:ext cx="2025253" cy="812800"/>
            </a:xfrm>
            <a:custGeom>
              <a:avLst/>
              <a:gdLst/>
              <a:ahLst/>
              <a:cxnLst/>
              <a:rect l="l" t="t" r="r" b="b"/>
              <a:pathLst>
                <a:path w="2025253" h="812800">
                  <a:moveTo>
                    <a:pt x="1012626" y="0"/>
                  </a:moveTo>
                  <a:cubicBezTo>
                    <a:pt x="453368" y="0"/>
                    <a:pt x="0" y="181951"/>
                    <a:pt x="0" y="406400"/>
                  </a:cubicBezTo>
                  <a:cubicBezTo>
                    <a:pt x="0" y="630849"/>
                    <a:pt x="453368" y="812800"/>
                    <a:pt x="1012626" y="812800"/>
                  </a:cubicBezTo>
                  <a:cubicBezTo>
                    <a:pt x="1571884" y="812800"/>
                    <a:pt x="2025253" y="630849"/>
                    <a:pt x="2025253" y="406400"/>
                  </a:cubicBezTo>
                  <a:cubicBezTo>
                    <a:pt x="2025253" y="181951"/>
                    <a:pt x="1571884" y="0"/>
                    <a:pt x="1012626"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endParaRPr>
            </a:p>
          </p:txBody>
        </p:sp>
        <p:sp>
          <p:nvSpPr>
            <p:cNvPr id="4" name="TextBox 4"/>
            <p:cNvSpPr txBox="1"/>
            <p:nvPr/>
          </p:nvSpPr>
          <p:spPr>
            <a:xfrm>
              <a:off x="189867" y="28575"/>
              <a:ext cx="1645518" cy="708025"/>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AutoShape 5"/>
          <p:cNvSpPr/>
          <p:nvPr/>
        </p:nvSpPr>
        <p:spPr>
          <a:xfrm flipV="1">
            <a:off x="5807115" y="822214"/>
            <a:ext cx="0" cy="1028235"/>
          </a:xfrm>
          <a:prstGeom prst="line">
            <a:avLst/>
          </a:prstGeom>
          <a:ln w="19050" cap="flat">
            <a:solidFill>
              <a:srgbClr val="AB8A66"/>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endParaRPr>
          </a:p>
        </p:txBody>
      </p:sp>
      <p:sp>
        <p:nvSpPr>
          <p:cNvPr id="15" name="TextBox 15"/>
          <p:cNvSpPr txBox="1"/>
          <p:nvPr/>
        </p:nvSpPr>
        <p:spPr>
          <a:xfrm>
            <a:off x="3105006" y="875033"/>
            <a:ext cx="1673913" cy="972574"/>
          </a:xfrm>
          <a:prstGeom prst="rect">
            <a:avLst/>
          </a:prstGeom>
        </p:spPr>
        <p:txBody>
          <a:bodyPr lIns="0" tIns="0" rIns="0" bIns="0" rtlCol="0" anchor="t">
            <a:spAutoFit/>
          </a:bodyPr>
          <a:lstStyle/>
          <a:p>
            <a:pPr marL="0" marR="0" lvl="0" indent="0" algn="ctr" defTabSz="914400" rtl="0" eaLnBrk="1" fontAlgn="auto" latinLnBrk="0" hangingPunct="1">
              <a:lnSpc>
                <a:spcPts val="3926"/>
              </a:lnSpc>
              <a:spcBef>
                <a:spcPts val="0"/>
              </a:spcBef>
              <a:spcAft>
                <a:spcPts val="0"/>
              </a:spcAft>
              <a:buClrTx/>
              <a:buSzTx/>
              <a:buFontTx/>
              <a:buNone/>
              <a:tabLst/>
              <a:defRPr/>
            </a:pPr>
            <a:r>
              <a:rPr kumimoji="0" lang="en-US" altLang="ko-KR" sz="2804" b="0" i="0" u="none" strike="noStrike" kern="1200" cap="none" spc="0" normalizeH="0" baseline="0" noProof="0" err="1">
                <a:ln>
                  <a:noFill/>
                </a:ln>
                <a:solidFill>
                  <a:srgbClr val="AB8A66"/>
                </a:solidFill>
                <a:effectLst/>
                <a:uLnTx/>
                <a:uFillTx/>
                <a:latin typeface="Calibri"/>
                <a:ea typeface="TDTD고딕 Bold"/>
                <a:cs typeface="+mn-cs"/>
              </a:rPr>
              <a:t>프로젝트</a:t>
            </a:r>
            <a:endParaRPr kumimoji="0" lang="en-US" altLang="ko-KR" sz="2804" b="0" i="0" u="none" strike="noStrike" kern="1200" cap="none" spc="0" normalizeH="0" baseline="0" noProof="0">
              <a:ln>
                <a:noFill/>
              </a:ln>
              <a:solidFill>
                <a:srgbClr val="AB8A66"/>
              </a:solidFill>
              <a:effectLst/>
              <a:uLnTx/>
              <a:uFillTx/>
              <a:latin typeface="Calibri"/>
              <a:ea typeface="TDTD고딕 Bold"/>
              <a:cs typeface="+mn-cs"/>
            </a:endParaRPr>
          </a:p>
          <a:p>
            <a:pPr marL="0" marR="0" lvl="0" indent="0" algn="ctr" defTabSz="914400" rtl="0" eaLnBrk="1" fontAlgn="auto" latinLnBrk="0" hangingPunct="1">
              <a:lnSpc>
                <a:spcPts val="3926"/>
              </a:lnSpc>
              <a:spcBef>
                <a:spcPts val="0"/>
              </a:spcBef>
              <a:spcAft>
                <a:spcPts val="0"/>
              </a:spcAft>
              <a:buClrTx/>
              <a:buSzTx/>
              <a:buFontTx/>
              <a:buNone/>
              <a:tabLst/>
              <a:defRPr/>
            </a:pPr>
            <a:r>
              <a:rPr kumimoji="0" lang="ko-KR" altLang="en-US" sz="2804" b="0" i="0" u="none" strike="noStrike" kern="1200" cap="none" spc="0" normalizeH="0" baseline="0" noProof="0">
                <a:ln>
                  <a:noFill/>
                </a:ln>
                <a:solidFill>
                  <a:srgbClr val="AB8A66"/>
                </a:solidFill>
                <a:effectLst/>
                <a:uLnTx/>
                <a:uFillTx/>
                <a:latin typeface="Calibri"/>
                <a:ea typeface="TDTD고딕 Bold"/>
                <a:cs typeface="+mn-cs"/>
              </a:rPr>
              <a:t>개발 배경</a:t>
            </a:r>
            <a:endParaRPr kumimoji="0" lang="en-US" altLang="ko-KR" sz="2804" b="0" i="0" u="none" strike="noStrike" kern="1200" cap="none" spc="0" normalizeH="0" baseline="0" noProof="0">
              <a:ln>
                <a:noFill/>
              </a:ln>
              <a:solidFill>
                <a:srgbClr val="AB8A66"/>
              </a:solidFill>
              <a:effectLst/>
              <a:uLnTx/>
              <a:uFillTx/>
              <a:latin typeface="Calibri"/>
              <a:ea typeface="TDTD고딕 Bold"/>
              <a:cs typeface="+mn-cs"/>
            </a:endParaRPr>
          </a:p>
        </p:txBody>
      </p:sp>
      <p:sp>
        <p:nvSpPr>
          <p:cNvPr id="16" name="TextBox 16"/>
          <p:cNvSpPr txBox="1"/>
          <p:nvPr/>
        </p:nvSpPr>
        <p:spPr>
          <a:xfrm>
            <a:off x="6115135" y="1028700"/>
            <a:ext cx="9178886" cy="496739"/>
          </a:xfrm>
          <a:prstGeom prst="rect">
            <a:avLst/>
          </a:prstGeom>
        </p:spPr>
        <p:txBody>
          <a:bodyPr wrap="square" lIns="0" tIns="0" rIns="0" bIns="0" rtlCol="0" anchor="t">
            <a:spAutoFit/>
          </a:bodyPr>
          <a:lstStyle/>
          <a:p>
            <a:pPr>
              <a:lnSpc>
                <a:spcPts val="4149"/>
              </a:lnSpc>
              <a:defRPr/>
            </a:pPr>
            <a:r>
              <a:rPr lang="ko-KR" altLang="en-US" sz="2950" dirty="0">
                <a:solidFill>
                  <a:srgbClr val="795635"/>
                </a:solidFill>
                <a:latin typeface="Calibri"/>
                <a:ea typeface="TDTD고딕 Bold"/>
                <a:cs typeface="Calibri"/>
              </a:rPr>
              <a:t>SNS 및 음식점 어플의</a:t>
            </a:r>
            <a:r>
              <a:rPr kumimoji="0" lang="ko-KR" altLang="en-US" sz="2950" b="0" i="0" u="none" strike="noStrike" kern="1200" cap="none" spc="0" normalizeH="0" baseline="0" noProof="0" dirty="0">
                <a:ln>
                  <a:noFill/>
                </a:ln>
                <a:solidFill>
                  <a:srgbClr val="795635"/>
                </a:solidFill>
                <a:effectLst/>
                <a:uLnTx/>
                <a:uFillTx/>
                <a:latin typeface="Calibri"/>
                <a:ea typeface="TDTD고딕 Bold"/>
                <a:cs typeface="Calibri"/>
              </a:rPr>
              <a:t> 추천방식</a:t>
            </a:r>
          </a:p>
        </p:txBody>
      </p:sp>
      <p:pic>
        <p:nvPicPr>
          <p:cNvPr id="7" name="그림 6">
            <a:extLst>
              <a:ext uri="{FF2B5EF4-FFF2-40B4-BE49-F238E27FC236}">
                <a16:creationId xmlns:a16="http://schemas.microsoft.com/office/drawing/2014/main" id="{76A842C0-A99D-EA64-3C2F-3D5D4C31E88D}"/>
              </a:ext>
            </a:extLst>
          </p:cNvPr>
          <p:cNvPicPr>
            <a:picLocks noChangeAspect="1"/>
          </p:cNvPicPr>
          <p:nvPr/>
        </p:nvPicPr>
        <p:blipFill>
          <a:blip r:embed="rId2"/>
          <a:stretch>
            <a:fillRect/>
          </a:stretch>
        </p:blipFill>
        <p:spPr>
          <a:xfrm>
            <a:off x="432379" y="2010405"/>
            <a:ext cx="3017533" cy="37982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7ADD1D1E-773D-DC1D-3660-B0AF091AAE0D}"/>
              </a:ext>
            </a:extLst>
          </p:cNvPr>
          <p:cNvSpPr txBox="1"/>
          <p:nvPr/>
        </p:nvSpPr>
        <p:spPr>
          <a:xfrm>
            <a:off x="1376808" y="6026397"/>
            <a:ext cx="1756228" cy="369332"/>
          </a:xfrm>
          <a:prstGeom prst="rect">
            <a:avLst/>
          </a:prstGeom>
          <a:noFill/>
        </p:spPr>
        <p:txBody>
          <a:bodyPr wrap="square" rtlCol="0">
            <a:spAutoFit/>
          </a:bodyPr>
          <a:lstStyle/>
          <a:p>
            <a:r>
              <a:rPr lang="ko-KR" altLang="en-US"/>
              <a:t>네이버 </a:t>
            </a:r>
          </a:p>
        </p:txBody>
      </p:sp>
      <p:pic>
        <p:nvPicPr>
          <p:cNvPr id="13" name="그림 12">
            <a:extLst>
              <a:ext uri="{FF2B5EF4-FFF2-40B4-BE49-F238E27FC236}">
                <a16:creationId xmlns:a16="http://schemas.microsoft.com/office/drawing/2014/main" id="{F6DEB46C-E306-FE9E-3F57-5E40B8E20FD2}"/>
              </a:ext>
            </a:extLst>
          </p:cNvPr>
          <p:cNvPicPr>
            <a:picLocks noChangeAspect="1"/>
          </p:cNvPicPr>
          <p:nvPr/>
        </p:nvPicPr>
        <p:blipFill>
          <a:blip r:embed="rId3"/>
          <a:stretch>
            <a:fillRect/>
          </a:stretch>
        </p:blipFill>
        <p:spPr>
          <a:xfrm>
            <a:off x="3941963" y="2003153"/>
            <a:ext cx="3017534" cy="3702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TextBox 13">
            <a:extLst>
              <a:ext uri="{FF2B5EF4-FFF2-40B4-BE49-F238E27FC236}">
                <a16:creationId xmlns:a16="http://schemas.microsoft.com/office/drawing/2014/main" id="{3EDCF823-08C8-1A5F-F871-94EBE5965D9D}"/>
              </a:ext>
            </a:extLst>
          </p:cNvPr>
          <p:cNvSpPr txBox="1"/>
          <p:nvPr/>
        </p:nvSpPr>
        <p:spPr>
          <a:xfrm>
            <a:off x="5140789" y="5969952"/>
            <a:ext cx="1216782" cy="369332"/>
          </a:xfrm>
          <a:prstGeom prst="rect">
            <a:avLst/>
          </a:prstGeom>
          <a:noFill/>
        </p:spPr>
        <p:txBody>
          <a:bodyPr wrap="square" rtlCol="0">
            <a:spAutoFit/>
          </a:bodyPr>
          <a:lstStyle/>
          <a:p>
            <a:r>
              <a:rPr lang="ko-KR" altLang="en-US"/>
              <a:t>구글</a:t>
            </a:r>
          </a:p>
        </p:txBody>
      </p:sp>
      <p:pic>
        <p:nvPicPr>
          <p:cNvPr id="19" name="그림 18">
            <a:extLst>
              <a:ext uri="{FF2B5EF4-FFF2-40B4-BE49-F238E27FC236}">
                <a16:creationId xmlns:a16="http://schemas.microsoft.com/office/drawing/2014/main" id="{20FD6E17-E4CD-782C-8BE2-60330BB6EC22}"/>
              </a:ext>
            </a:extLst>
          </p:cNvPr>
          <p:cNvPicPr>
            <a:picLocks noChangeAspect="1"/>
          </p:cNvPicPr>
          <p:nvPr/>
        </p:nvPicPr>
        <p:blipFill>
          <a:blip r:embed="rId4"/>
          <a:stretch>
            <a:fillRect/>
          </a:stretch>
        </p:blipFill>
        <p:spPr>
          <a:xfrm>
            <a:off x="14771978" y="2003152"/>
            <a:ext cx="3241993" cy="38054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 name="사각형: 둥근 모서리 19">
            <a:extLst>
              <a:ext uri="{FF2B5EF4-FFF2-40B4-BE49-F238E27FC236}">
                <a16:creationId xmlns:a16="http://schemas.microsoft.com/office/drawing/2014/main" id="{31B3CDAC-72CE-11B9-909B-FCAD389670BC}"/>
              </a:ext>
            </a:extLst>
          </p:cNvPr>
          <p:cNvSpPr/>
          <p:nvPr/>
        </p:nvSpPr>
        <p:spPr>
          <a:xfrm>
            <a:off x="11104047" y="2003153"/>
            <a:ext cx="3324640" cy="3805473"/>
          </a:xfrm>
          <a:prstGeom prst="roundRect">
            <a:avLst/>
          </a:prstGeom>
          <a:blipFill>
            <a:blip r:embed="rId5"/>
            <a:srcRect/>
            <a:stretch>
              <a:fillRect t="-22000" b="-22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ko-KR" altLang="en-US"/>
          </a:p>
        </p:txBody>
      </p:sp>
      <p:pic>
        <p:nvPicPr>
          <p:cNvPr id="22" name="그림 21">
            <a:extLst>
              <a:ext uri="{FF2B5EF4-FFF2-40B4-BE49-F238E27FC236}">
                <a16:creationId xmlns:a16="http://schemas.microsoft.com/office/drawing/2014/main" id="{386B9BBE-76F9-886D-DB9A-665925ED5557}"/>
              </a:ext>
            </a:extLst>
          </p:cNvPr>
          <p:cNvPicPr>
            <a:picLocks noChangeAspect="1"/>
          </p:cNvPicPr>
          <p:nvPr/>
        </p:nvPicPr>
        <p:blipFill>
          <a:blip r:embed="rId6"/>
          <a:stretch>
            <a:fillRect/>
          </a:stretch>
        </p:blipFill>
        <p:spPr>
          <a:xfrm>
            <a:off x="7478758" y="2016988"/>
            <a:ext cx="3019846" cy="37541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3" name="TextBox 22">
            <a:extLst>
              <a:ext uri="{FF2B5EF4-FFF2-40B4-BE49-F238E27FC236}">
                <a16:creationId xmlns:a16="http://schemas.microsoft.com/office/drawing/2014/main" id="{E4481392-0B36-1FEE-614C-84804D6F293C}"/>
              </a:ext>
            </a:extLst>
          </p:cNvPr>
          <p:cNvSpPr txBox="1"/>
          <p:nvPr/>
        </p:nvSpPr>
        <p:spPr>
          <a:xfrm>
            <a:off x="8490909" y="6012483"/>
            <a:ext cx="1492553" cy="369332"/>
          </a:xfrm>
          <a:prstGeom prst="rect">
            <a:avLst/>
          </a:prstGeom>
          <a:noFill/>
        </p:spPr>
        <p:txBody>
          <a:bodyPr wrap="square" rtlCol="0">
            <a:spAutoFit/>
          </a:bodyPr>
          <a:lstStyle/>
          <a:p>
            <a:r>
              <a:rPr lang="ko-KR" altLang="en-US" err="1"/>
              <a:t>식신</a:t>
            </a:r>
            <a:r>
              <a:rPr lang="en-US" altLang="ko-KR"/>
              <a:t> </a:t>
            </a:r>
            <a:r>
              <a:rPr lang="ko-KR" altLang="en-US"/>
              <a:t>사이트</a:t>
            </a:r>
          </a:p>
        </p:txBody>
      </p:sp>
      <p:sp>
        <p:nvSpPr>
          <p:cNvPr id="24" name="TextBox 23">
            <a:extLst>
              <a:ext uri="{FF2B5EF4-FFF2-40B4-BE49-F238E27FC236}">
                <a16:creationId xmlns:a16="http://schemas.microsoft.com/office/drawing/2014/main" id="{C54AE776-ECE5-8534-0240-7B59AA1F462C}"/>
              </a:ext>
            </a:extLst>
          </p:cNvPr>
          <p:cNvSpPr txBox="1"/>
          <p:nvPr/>
        </p:nvSpPr>
        <p:spPr>
          <a:xfrm>
            <a:off x="12461721" y="5969952"/>
            <a:ext cx="1602621" cy="369332"/>
          </a:xfrm>
          <a:prstGeom prst="rect">
            <a:avLst/>
          </a:prstGeom>
          <a:noFill/>
        </p:spPr>
        <p:txBody>
          <a:bodyPr wrap="square" rtlCol="0">
            <a:spAutoFit/>
          </a:bodyPr>
          <a:lstStyle/>
          <a:p>
            <a:r>
              <a:rPr lang="ko-KR" altLang="en-US"/>
              <a:t>인스타그램</a:t>
            </a:r>
          </a:p>
        </p:txBody>
      </p:sp>
      <p:sp>
        <p:nvSpPr>
          <p:cNvPr id="26" name="TextBox 25">
            <a:extLst>
              <a:ext uri="{FF2B5EF4-FFF2-40B4-BE49-F238E27FC236}">
                <a16:creationId xmlns:a16="http://schemas.microsoft.com/office/drawing/2014/main" id="{9AC25B81-7799-F298-3029-F9D7B03F9911}"/>
              </a:ext>
            </a:extLst>
          </p:cNvPr>
          <p:cNvSpPr txBox="1"/>
          <p:nvPr/>
        </p:nvSpPr>
        <p:spPr>
          <a:xfrm>
            <a:off x="16162865" y="5969952"/>
            <a:ext cx="1216782" cy="369332"/>
          </a:xfrm>
          <a:prstGeom prst="rect">
            <a:avLst/>
          </a:prstGeom>
          <a:noFill/>
        </p:spPr>
        <p:txBody>
          <a:bodyPr wrap="square" rtlCol="0">
            <a:spAutoFit/>
          </a:bodyPr>
          <a:lstStyle/>
          <a:p>
            <a:r>
              <a:rPr lang="ko-KR" altLang="en-US"/>
              <a:t>유튜브</a:t>
            </a:r>
          </a:p>
        </p:txBody>
      </p:sp>
      <p:sp>
        <p:nvSpPr>
          <p:cNvPr id="33" name="AutoShape 5">
            <a:extLst>
              <a:ext uri="{FF2B5EF4-FFF2-40B4-BE49-F238E27FC236}">
                <a16:creationId xmlns:a16="http://schemas.microsoft.com/office/drawing/2014/main" id="{634BA6B4-F48B-63AB-63AE-3A549D74676D}"/>
              </a:ext>
            </a:extLst>
          </p:cNvPr>
          <p:cNvSpPr/>
          <p:nvPr/>
        </p:nvSpPr>
        <p:spPr>
          <a:xfrm rot="16200000" flipV="1">
            <a:off x="9144000" y="-1899598"/>
            <a:ext cx="0" cy="16947270"/>
          </a:xfrm>
          <a:prstGeom prst="line">
            <a:avLst/>
          </a:prstGeom>
          <a:ln w="19050" cap="flat">
            <a:solidFill>
              <a:srgbClr val="AB8A66"/>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endParaRPr>
          </a:p>
        </p:txBody>
      </p:sp>
      <p:sp>
        <p:nvSpPr>
          <p:cNvPr id="40" name="AutoShape 5">
            <a:extLst>
              <a:ext uri="{FF2B5EF4-FFF2-40B4-BE49-F238E27FC236}">
                <a16:creationId xmlns:a16="http://schemas.microsoft.com/office/drawing/2014/main" id="{E66A2691-4AC4-3B2D-8A4A-99518A1EF817}"/>
              </a:ext>
            </a:extLst>
          </p:cNvPr>
          <p:cNvSpPr/>
          <p:nvPr/>
        </p:nvSpPr>
        <p:spPr>
          <a:xfrm flipV="1">
            <a:off x="8975457" y="6574037"/>
            <a:ext cx="0" cy="3712963"/>
          </a:xfrm>
          <a:prstGeom prst="line">
            <a:avLst/>
          </a:prstGeom>
          <a:ln w="19050" cap="flat">
            <a:solidFill>
              <a:srgbClr val="AB8A66"/>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endParaRPr>
          </a:p>
        </p:txBody>
      </p:sp>
      <p:grpSp>
        <p:nvGrpSpPr>
          <p:cNvPr id="12" name="Group 11">
            <a:extLst>
              <a:ext uri="{FF2B5EF4-FFF2-40B4-BE49-F238E27FC236}">
                <a16:creationId xmlns:a16="http://schemas.microsoft.com/office/drawing/2014/main" id="{46D48894-DC79-3C9F-B452-D17E799874FF}"/>
              </a:ext>
            </a:extLst>
          </p:cNvPr>
          <p:cNvGrpSpPr/>
          <p:nvPr/>
        </p:nvGrpSpPr>
        <p:grpSpPr>
          <a:xfrm>
            <a:off x="10501433" y="6648028"/>
            <a:ext cx="6390903" cy="3916558"/>
            <a:chOff x="12005380" y="6648028"/>
            <a:chExt cx="5853419" cy="3916558"/>
          </a:xfrm>
        </p:grpSpPr>
        <p:sp>
          <p:nvSpPr>
            <p:cNvPr id="42" name="TextBox 41">
              <a:extLst>
                <a:ext uri="{FF2B5EF4-FFF2-40B4-BE49-F238E27FC236}">
                  <a16:creationId xmlns:a16="http://schemas.microsoft.com/office/drawing/2014/main" id="{EE3B8A1C-02E0-377A-67FA-449E5873E126}"/>
                </a:ext>
              </a:extLst>
            </p:cNvPr>
            <p:cNvSpPr txBox="1"/>
            <p:nvPr/>
          </p:nvSpPr>
          <p:spPr>
            <a:xfrm>
              <a:off x="13954847" y="6648028"/>
              <a:ext cx="1944912" cy="499432"/>
            </a:xfrm>
            <a:prstGeom prst="rect">
              <a:avLst/>
            </a:prstGeom>
          </p:spPr>
          <p:txBody>
            <a:bodyPr wrap="square" lIns="0" tIns="0" rIns="0" bIns="0" rtlCol="0" anchor="t">
              <a:spAutoFit/>
            </a:bodyPr>
            <a:lstStyle>
              <a:defPPr>
                <a:defRPr lang="en-US"/>
              </a:defPPr>
              <a:lvl1pPr marL="342900" indent="-342900" algn="ctr">
                <a:lnSpc>
                  <a:spcPct val="150000"/>
                </a:lnSpc>
                <a:buFont typeface="Arial" panose="020B0604020202020204" pitchFamily="34" charset="0"/>
                <a:buChar char="•"/>
                <a:defRPr sz="2800">
                  <a:solidFill>
                    <a:srgbClr val="795635"/>
                  </a:solidFill>
                  <a:latin typeface="TDTD고딕 Bold"/>
                  <a:ea typeface="TDTD고딕 Bold"/>
                </a:defRPr>
              </a:lvl1pPr>
            </a:lstStyle>
            <a:p>
              <a:pPr marL="0" indent="0">
                <a:buNone/>
              </a:pPr>
              <a:r>
                <a:rPr lang="ko-KR" altLang="en-US" sz="2400">
                  <a:solidFill>
                    <a:srgbClr val="002060"/>
                  </a:solidFill>
                </a:rPr>
                <a:t>보완</a:t>
              </a:r>
              <a:endParaRPr lang="en-US" altLang="ko-KR" sz="2400">
                <a:solidFill>
                  <a:srgbClr val="002060"/>
                </a:solidFill>
              </a:endParaRPr>
            </a:p>
          </p:txBody>
        </p:sp>
        <p:sp>
          <p:nvSpPr>
            <p:cNvPr id="44" name="TextBox 22">
              <a:extLst>
                <a:ext uri="{FF2B5EF4-FFF2-40B4-BE49-F238E27FC236}">
                  <a16:creationId xmlns:a16="http://schemas.microsoft.com/office/drawing/2014/main" id="{FA0F8AD7-795F-2BB4-17DD-E36CF47CDA84}"/>
                </a:ext>
              </a:extLst>
            </p:cNvPr>
            <p:cNvSpPr txBox="1"/>
            <p:nvPr/>
          </p:nvSpPr>
          <p:spPr>
            <a:xfrm>
              <a:off x="12005380" y="7295165"/>
              <a:ext cx="5853419" cy="3269421"/>
            </a:xfrm>
            <a:prstGeom prst="rect">
              <a:avLst/>
            </a:prstGeom>
          </p:spPr>
          <p:txBody>
            <a:bodyPr wrap="square" lIns="0" tIns="0" rIns="0" bIns="0" rtlCol="0" anchor="t">
              <a:spAutoFit/>
            </a:bodyPr>
            <a:lstStyle/>
            <a:p>
              <a:pPr marL="457200" indent="-457200" algn="just">
                <a:lnSpc>
                  <a:spcPct val="150000"/>
                </a:lnSpc>
                <a:buFont typeface="Arial" panose="020B0604020202020204" pitchFamily="34" charset="0"/>
                <a:buChar char="•"/>
              </a:pPr>
              <a:r>
                <a:rPr lang="ko-KR" altLang="en-US" sz="2400" b="1" dirty="0">
                  <a:solidFill>
                    <a:srgbClr val="002060"/>
                  </a:solidFill>
                  <a:ea typeface="+mn-lt"/>
                  <a:cs typeface="+mn-lt"/>
                </a:rPr>
                <a:t>사용자 선호에 맞는 상위 </a:t>
              </a:r>
              <a:r>
                <a:rPr lang="en-US" altLang="ko-KR" sz="2400" b="1" dirty="0">
                  <a:solidFill>
                    <a:srgbClr val="002060"/>
                  </a:solidFill>
                  <a:ea typeface="+mn-lt"/>
                  <a:cs typeface="+mn-lt"/>
                </a:rPr>
                <a:t>n</a:t>
              </a:r>
              <a:r>
                <a:rPr lang="ko-KR" altLang="en-US" sz="2400" b="1" dirty="0">
                  <a:solidFill>
                    <a:srgbClr val="002060"/>
                  </a:solidFill>
                  <a:ea typeface="+mn-lt"/>
                  <a:cs typeface="+mn-lt"/>
                </a:rPr>
                <a:t>개음식점 추천</a:t>
              </a:r>
              <a:endParaRPr lang="en-US" altLang="ko-KR" sz="2400" b="1" dirty="0">
                <a:ea typeface="맑은 고딕"/>
                <a:cs typeface="Calibri"/>
              </a:endParaRPr>
            </a:p>
            <a:p>
              <a:pPr marL="914400" lvl="1" indent="-457200" algn="just">
                <a:lnSpc>
                  <a:spcPct val="150000"/>
                </a:lnSpc>
                <a:buFont typeface="Courier New" panose="020B0604020202020204" pitchFamily="34" charset="0"/>
                <a:buChar char="o"/>
              </a:pPr>
              <a:r>
                <a:rPr lang="ko-KR" altLang="en-US" sz="2400" b="1" dirty="0">
                  <a:solidFill>
                    <a:srgbClr val="002060"/>
                  </a:solidFill>
                  <a:ea typeface="+mn-lt"/>
                  <a:cs typeface="+mn-lt"/>
                </a:rPr>
                <a:t>시간절약 및 간편함</a:t>
              </a:r>
              <a:endParaRPr lang="ko-KR" sz="2400" b="1" dirty="0">
                <a:ea typeface="맑은 고딕"/>
                <a:cs typeface="Calibri"/>
              </a:endParaRPr>
            </a:p>
            <a:p>
              <a:pPr algn="just">
                <a:lnSpc>
                  <a:spcPct val="150000"/>
                </a:lnSpc>
              </a:pPr>
              <a:endParaRPr lang="ko-KR" sz="2400" dirty="0">
                <a:solidFill>
                  <a:srgbClr val="002060"/>
                </a:solidFill>
                <a:latin typeface="Calibri"/>
                <a:ea typeface="TDTD고딕"/>
                <a:cs typeface="Calibri"/>
              </a:endParaRPr>
            </a:p>
            <a:p>
              <a:pPr marL="457200" indent="-457200" algn="just">
                <a:lnSpc>
                  <a:spcPct val="150000"/>
                </a:lnSpc>
                <a:buFont typeface="Arial" panose="020B0604020202020204" pitchFamily="34" charset="0"/>
                <a:buChar char="•"/>
              </a:pPr>
              <a:r>
                <a:rPr lang="ko-KR" altLang="en-US" sz="2400" dirty="0">
                  <a:solidFill>
                    <a:srgbClr val="002060"/>
                  </a:solidFill>
                  <a:latin typeface="TDTD고딕"/>
                  <a:ea typeface="TDTD고딕"/>
                </a:rPr>
                <a:t>음식점의 평점세분화 제공</a:t>
              </a:r>
              <a:endParaRPr lang="en-US" altLang="ko-KR" sz="2400" dirty="0">
                <a:solidFill>
                  <a:srgbClr val="002060"/>
                </a:solidFill>
                <a:latin typeface="TDTD고딕"/>
                <a:ea typeface="TDTD고딕"/>
              </a:endParaRPr>
            </a:p>
            <a:p>
              <a:pPr marL="914400" lvl="1" indent="-457200" algn="just">
                <a:lnSpc>
                  <a:spcPct val="150000"/>
                </a:lnSpc>
                <a:buFont typeface="Courier New" panose="020B0604020202020204" pitchFamily="34" charset="0"/>
                <a:buChar char="o"/>
              </a:pPr>
              <a:r>
                <a:rPr lang="ko-KR" altLang="en-US" sz="2400" dirty="0">
                  <a:solidFill>
                    <a:srgbClr val="002060"/>
                  </a:solidFill>
                  <a:latin typeface="TDTD고딕"/>
                  <a:ea typeface="TDTD고딕"/>
                </a:rPr>
                <a:t>맛, 가격, 서비스, 분위기</a:t>
              </a:r>
            </a:p>
            <a:p>
              <a:pPr algn="just">
                <a:lnSpc>
                  <a:spcPct val="150000"/>
                </a:lnSpc>
              </a:pPr>
              <a:endParaRPr lang="ko-KR" altLang="en-US" sz="2400" dirty="0">
                <a:solidFill>
                  <a:srgbClr val="002060"/>
                </a:solidFill>
                <a:latin typeface="TDTD고딕"/>
                <a:ea typeface="TDTD고딕"/>
              </a:endParaRPr>
            </a:p>
          </p:txBody>
        </p:sp>
      </p:grpSp>
      <p:grpSp>
        <p:nvGrpSpPr>
          <p:cNvPr id="11" name="Group 10">
            <a:extLst>
              <a:ext uri="{FF2B5EF4-FFF2-40B4-BE49-F238E27FC236}">
                <a16:creationId xmlns:a16="http://schemas.microsoft.com/office/drawing/2014/main" id="{2855A42E-42A8-1BB3-3544-1ADB6245BAE2}"/>
              </a:ext>
            </a:extLst>
          </p:cNvPr>
          <p:cNvGrpSpPr/>
          <p:nvPr/>
        </p:nvGrpSpPr>
        <p:grpSpPr>
          <a:xfrm>
            <a:off x="2251012" y="6828501"/>
            <a:ext cx="5348837" cy="3458796"/>
            <a:chOff x="1619354" y="6828501"/>
            <a:chExt cx="5348837" cy="3458796"/>
          </a:xfrm>
        </p:grpSpPr>
        <p:sp>
          <p:nvSpPr>
            <p:cNvPr id="36" name="TextBox 35">
              <a:extLst>
                <a:ext uri="{FF2B5EF4-FFF2-40B4-BE49-F238E27FC236}">
                  <a16:creationId xmlns:a16="http://schemas.microsoft.com/office/drawing/2014/main" id="{D8ED3995-53CB-3354-8656-FDB9F3A612D6}"/>
                </a:ext>
              </a:extLst>
            </p:cNvPr>
            <p:cNvSpPr txBox="1"/>
            <p:nvPr/>
          </p:nvSpPr>
          <p:spPr>
            <a:xfrm>
              <a:off x="1619354" y="7078021"/>
              <a:ext cx="5348837" cy="3209276"/>
            </a:xfrm>
            <a:prstGeom prst="rect">
              <a:avLst/>
            </a:prstGeom>
          </p:spPr>
          <p:txBody>
            <a:bodyPr wrap="square" lIns="0" tIns="0" rIns="0" bIns="0" rtlCol="0" anchor="t">
              <a:spAutoFit/>
            </a:bodyPr>
            <a:lstStyle>
              <a:defPPr>
                <a:defRPr lang="en-US"/>
              </a:defPPr>
              <a:lvl1pPr algn="just">
                <a:lnSpc>
                  <a:spcPts val="3226"/>
                </a:lnSpc>
                <a:defRPr sz="2000">
                  <a:solidFill>
                    <a:srgbClr val="795635"/>
                  </a:solidFill>
                  <a:latin typeface="TDTD고딕 Bold"/>
                  <a:ea typeface="TDTD고딕 Bold"/>
                </a:defRPr>
              </a:lvl1pPr>
            </a:lstStyle>
            <a:p>
              <a:endParaRPr lang="ko-KR" altLang="en-US" sz="2400" dirty="0">
                <a:solidFill>
                  <a:srgbClr val="FF0000"/>
                </a:solidFill>
              </a:endParaRPr>
            </a:p>
            <a:p>
              <a:pPr marL="342900" indent="-342900">
                <a:buFont typeface="Arial" panose="020B0604020202020204" pitchFamily="34" charset="0"/>
                <a:buChar char="•"/>
              </a:pPr>
              <a:r>
                <a:rPr lang="ko-KR" altLang="en-US" sz="2400" dirty="0">
                  <a:solidFill>
                    <a:srgbClr val="0070C0"/>
                  </a:solidFill>
                </a:rPr>
                <a:t>중복된 정보</a:t>
              </a:r>
              <a:r>
                <a:rPr lang="en-US" altLang="ko-KR" sz="2400" dirty="0">
                  <a:solidFill>
                    <a:srgbClr val="0070C0"/>
                  </a:solidFill>
                </a:rPr>
                <a:t>, </a:t>
              </a:r>
              <a:r>
                <a:rPr lang="en-US" altLang="ko-KR" sz="2400" dirty="0" err="1">
                  <a:solidFill>
                    <a:srgbClr val="0070C0"/>
                  </a:solidFill>
                </a:rPr>
                <a:t>다수의</a:t>
              </a:r>
              <a:r>
                <a:rPr lang="en-US" altLang="ko-KR" sz="2400" dirty="0">
                  <a:solidFill>
                    <a:srgbClr val="0070C0"/>
                  </a:solidFill>
                </a:rPr>
                <a:t> </a:t>
              </a:r>
              <a:r>
                <a:rPr lang="en-US" altLang="ko-KR" sz="2400" dirty="0" err="1">
                  <a:solidFill>
                    <a:srgbClr val="0070C0"/>
                  </a:solidFill>
                </a:rPr>
                <a:t>음식점</a:t>
              </a:r>
              <a:r>
                <a:rPr lang="en-US" altLang="ko-KR" sz="2400" dirty="0">
                  <a:solidFill>
                    <a:srgbClr val="0070C0"/>
                  </a:solidFill>
                </a:rPr>
                <a:t> 수 </a:t>
              </a:r>
            </a:p>
            <a:p>
              <a:pPr marL="800100" lvl="1" indent="-342900" algn="just">
                <a:lnSpc>
                  <a:spcPts val="3226"/>
                </a:lnSpc>
                <a:buFont typeface="Courier New" panose="020B0604020202020204" pitchFamily="34" charset="0"/>
                <a:buChar char="o"/>
              </a:pPr>
              <a:r>
                <a:rPr lang="ko-KR" altLang="en-US" sz="2400" dirty="0">
                  <a:solidFill>
                    <a:srgbClr val="0070C0"/>
                  </a:solidFill>
                  <a:latin typeface="TDTD고딕 Bold"/>
                  <a:ea typeface="TDTD고딕 Bold"/>
                </a:rPr>
                <a:t> 선택의 어려움</a:t>
              </a:r>
              <a:endParaRPr lang="ko-KR" altLang="en-US" sz="2400" dirty="0">
                <a:solidFill>
                  <a:srgbClr val="0070C0"/>
                </a:solidFill>
                <a:latin typeface="TDTD고딕 Bold"/>
                <a:ea typeface="TDTD고딕 Bold"/>
                <a:cs typeface="Calibri"/>
              </a:endParaRPr>
            </a:p>
            <a:p>
              <a:pPr marL="800100" lvl="1" indent="-342900" algn="just">
                <a:lnSpc>
                  <a:spcPts val="3226"/>
                </a:lnSpc>
                <a:buFont typeface="Courier New" panose="020B0604020202020204" pitchFamily="34" charset="0"/>
                <a:buChar char="o"/>
              </a:pPr>
              <a:r>
                <a:rPr lang="en-US" altLang="ko-KR" sz="2400" dirty="0">
                  <a:solidFill>
                    <a:srgbClr val="0070C0"/>
                  </a:solidFill>
                  <a:latin typeface="TDTD고딕 Bold"/>
                  <a:ea typeface="TDTD고딕 Bold"/>
                </a:rPr>
                <a:t> </a:t>
              </a:r>
              <a:r>
                <a:rPr lang="en-US" altLang="ko-KR" sz="2400" dirty="0" err="1">
                  <a:solidFill>
                    <a:srgbClr val="0070C0"/>
                  </a:solidFill>
                  <a:latin typeface="TDTD고딕 Bold"/>
                  <a:ea typeface="TDTD고딕 Bold"/>
                </a:rPr>
                <a:t>시간소요</a:t>
              </a:r>
              <a:r>
                <a:rPr lang="en-US" altLang="ko-KR" sz="2400" dirty="0">
                  <a:solidFill>
                    <a:srgbClr val="0070C0"/>
                  </a:solidFill>
                  <a:latin typeface="TDTD고딕 Bold"/>
                  <a:ea typeface="TDTD고딕 Bold"/>
                </a:rPr>
                <a:t> </a:t>
              </a:r>
              <a:r>
                <a:rPr lang="en-US" altLang="ko-KR" sz="2400" dirty="0" err="1">
                  <a:solidFill>
                    <a:srgbClr val="0070C0"/>
                  </a:solidFill>
                  <a:latin typeface="TDTD고딕 Bold"/>
                  <a:ea typeface="TDTD고딕 Bold"/>
                </a:rPr>
                <a:t>증가</a:t>
              </a:r>
              <a:endParaRPr lang="ko-KR" altLang="en-US" sz="2400" dirty="0">
                <a:solidFill>
                  <a:srgbClr val="0070C0"/>
                </a:solidFill>
                <a:latin typeface="TDTD고딕 Bold"/>
                <a:ea typeface="TDTD고딕 Bold"/>
                <a:cs typeface="Calibri"/>
              </a:endParaRPr>
            </a:p>
            <a:p>
              <a:pPr lvl="1"/>
              <a:endParaRPr lang="en-US" altLang="ko-KR" sz="2400" dirty="0">
                <a:solidFill>
                  <a:srgbClr val="0070C0"/>
                </a:solidFill>
                <a:cs typeface="Calibri"/>
              </a:endParaRPr>
            </a:p>
            <a:p>
              <a:pPr marL="342900" indent="-342900">
                <a:buFont typeface="Arial" panose="020B0604020202020204" pitchFamily="34" charset="0"/>
                <a:buChar char="•"/>
              </a:pPr>
              <a:r>
                <a:rPr lang="ko-KR" altLang="en-US" sz="2400" dirty="0">
                  <a:solidFill>
                    <a:srgbClr val="0070C0"/>
                  </a:solidFill>
                </a:rPr>
                <a:t>종합적인 평점으로 음식점 추천</a:t>
              </a:r>
            </a:p>
            <a:p>
              <a:pPr marL="800100" lvl="1" indent="-342900" algn="just">
                <a:lnSpc>
                  <a:spcPts val="3226"/>
                </a:lnSpc>
                <a:buFont typeface="Courier New" panose="020B0604020202020204" pitchFamily="34" charset="0"/>
                <a:buChar char="o"/>
              </a:pPr>
              <a:r>
                <a:rPr lang="ko-KR" altLang="en-US" sz="2400" dirty="0">
                  <a:solidFill>
                    <a:srgbClr val="0070C0"/>
                  </a:solidFill>
                  <a:latin typeface="TDTD고딕 Bold"/>
                  <a:ea typeface="TDTD고딕 Bold"/>
                </a:rPr>
                <a:t>개인적인 기호를 무시하는 문제</a:t>
              </a:r>
            </a:p>
            <a:p>
              <a:endParaRPr lang="ko-KR" altLang="en-US" dirty="0">
                <a:solidFill>
                  <a:srgbClr val="0070C0"/>
                </a:solidFill>
              </a:endParaRPr>
            </a:p>
          </p:txBody>
        </p:sp>
        <p:sp>
          <p:nvSpPr>
            <p:cNvPr id="10" name="TextBox 9">
              <a:extLst>
                <a:ext uri="{FF2B5EF4-FFF2-40B4-BE49-F238E27FC236}">
                  <a16:creationId xmlns:a16="http://schemas.microsoft.com/office/drawing/2014/main" id="{53EE059B-A11F-E172-BAF2-505EC9BAA216}"/>
                </a:ext>
              </a:extLst>
            </p:cNvPr>
            <p:cNvSpPr txBox="1"/>
            <p:nvPr/>
          </p:nvSpPr>
          <p:spPr>
            <a:xfrm>
              <a:off x="3321939" y="6828501"/>
              <a:ext cx="1944912" cy="499432"/>
            </a:xfrm>
            <a:prstGeom prst="rect">
              <a:avLst/>
            </a:prstGeom>
          </p:spPr>
          <p:txBody>
            <a:bodyPr wrap="square" lIns="0" tIns="0" rIns="0" bIns="0" rtlCol="0" anchor="t">
              <a:spAutoFit/>
            </a:bodyPr>
            <a:lstStyle>
              <a:defPPr>
                <a:defRPr lang="en-US"/>
              </a:defPPr>
              <a:lvl1pPr marL="342900" indent="-342900" algn="ctr">
                <a:lnSpc>
                  <a:spcPct val="150000"/>
                </a:lnSpc>
                <a:buFont typeface="Arial" panose="020B0604020202020204" pitchFamily="34" charset="0"/>
                <a:buChar char="•"/>
                <a:defRPr sz="2800">
                  <a:solidFill>
                    <a:srgbClr val="795635"/>
                  </a:solidFill>
                  <a:latin typeface="TDTD고딕 Bold"/>
                  <a:ea typeface="TDTD고딕 Bold"/>
                </a:defRPr>
              </a:lvl1pPr>
            </a:lstStyle>
            <a:p>
              <a:pPr marL="0" indent="0">
                <a:buNone/>
              </a:pPr>
              <a:r>
                <a:rPr lang="ko-KR" altLang="en-US" sz="2400" dirty="0">
                  <a:solidFill>
                    <a:srgbClr val="FF0000"/>
                  </a:solidFill>
                </a:rPr>
                <a:t>문제점</a:t>
              </a:r>
            </a:p>
          </p:txBody>
        </p:sp>
      </p:grpSp>
    </p:spTree>
    <p:extLst>
      <p:ext uri="{BB962C8B-B14F-4D97-AF65-F5344CB8AC3E}">
        <p14:creationId xmlns:p14="http://schemas.microsoft.com/office/powerpoint/2010/main" val="404961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grpSp>
        <p:nvGrpSpPr>
          <p:cNvPr id="13" name="Group 2">
            <a:extLst>
              <a:ext uri="{FF2B5EF4-FFF2-40B4-BE49-F238E27FC236}">
                <a16:creationId xmlns:a16="http://schemas.microsoft.com/office/drawing/2014/main" id="{9666C623-0162-42B6-AF86-8A986DA691CE}"/>
              </a:ext>
            </a:extLst>
          </p:cNvPr>
          <p:cNvGrpSpPr/>
          <p:nvPr/>
        </p:nvGrpSpPr>
        <p:grpSpPr>
          <a:xfrm>
            <a:off x="2433198" y="392486"/>
            <a:ext cx="3017533" cy="1211035"/>
            <a:chOff x="0" y="0"/>
            <a:chExt cx="2025253" cy="812800"/>
          </a:xfrm>
        </p:grpSpPr>
        <p:sp>
          <p:nvSpPr>
            <p:cNvPr id="14" name="Freeform 3">
              <a:extLst>
                <a:ext uri="{FF2B5EF4-FFF2-40B4-BE49-F238E27FC236}">
                  <a16:creationId xmlns:a16="http://schemas.microsoft.com/office/drawing/2014/main" id="{56A194E2-D51F-A8BD-8538-3B63E84309F4}"/>
                </a:ext>
              </a:extLst>
            </p:cNvPr>
            <p:cNvSpPr/>
            <p:nvPr/>
          </p:nvSpPr>
          <p:spPr>
            <a:xfrm>
              <a:off x="0" y="0"/>
              <a:ext cx="2025253" cy="812800"/>
            </a:xfrm>
            <a:custGeom>
              <a:avLst/>
              <a:gdLst/>
              <a:ahLst/>
              <a:cxnLst/>
              <a:rect l="l" t="t" r="r" b="b"/>
              <a:pathLst>
                <a:path w="2025253" h="812800">
                  <a:moveTo>
                    <a:pt x="1012626" y="0"/>
                  </a:moveTo>
                  <a:cubicBezTo>
                    <a:pt x="453368" y="0"/>
                    <a:pt x="0" y="181951"/>
                    <a:pt x="0" y="406400"/>
                  </a:cubicBezTo>
                  <a:cubicBezTo>
                    <a:pt x="0" y="630849"/>
                    <a:pt x="453368" y="812800"/>
                    <a:pt x="1012626" y="812800"/>
                  </a:cubicBezTo>
                  <a:cubicBezTo>
                    <a:pt x="1571884" y="812800"/>
                    <a:pt x="2025253" y="630849"/>
                    <a:pt x="2025253" y="406400"/>
                  </a:cubicBezTo>
                  <a:cubicBezTo>
                    <a:pt x="2025253" y="181951"/>
                    <a:pt x="1571884" y="0"/>
                    <a:pt x="1012626" y="0"/>
                  </a:cubicBezTo>
                  <a:close/>
                </a:path>
              </a:pathLst>
            </a:custGeom>
            <a:solidFill>
              <a:srgbClr val="FFFFFF"/>
            </a:solidFill>
          </p:spPr>
          <p:txBody>
            <a:bodyPr/>
            <a:lstStyle/>
            <a:p>
              <a:endParaRPr lang="ko-KR" altLang="en-US"/>
            </a:p>
          </p:txBody>
        </p:sp>
        <p:sp>
          <p:nvSpPr>
            <p:cNvPr id="15" name="TextBox 4">
              <a:extLst>
                <a:ext uri="{FF2B5EF4-FFF2-40B4-BE49-F238E27FC236}">
                  <a16:creationId xmlns:a16="http://schemas.microsoft.com/office/drawing/2014/main" id="{3D5FAA0C-E7C7-CD10-92C6-678B860299E5}"/>
                </a:ext>
              </a:extLst>
            </p:cNvPr>
            <p:cNvSpPr txBox="1"/>
            <p:nvPr/>
          </p:nvSpPr>
          <p:spPr>
            <a:xfrm>
              <a:off x="189867" y="28575"/>
              <a:ext cx="1645518" cy="708025"/>
            </a:xfrm>
            <a:prstGeom prst="rect">
              <a:avLst/>
            </a:prstGeom>
          </p:spPr>
          <p:txBody>
            <a:bodyPr lIns="50800" tIns="50800" rIns="50800" bIns="50800" rtlCol="0" anchor="ctr"/>
            <a:lstStyle/>
            <a:p>
              <a:pPr algn="ctr">
                <a:lnSpc>
                  <a:spcPts val="2659"/>
                </a:lnSpc>
                <a:spcBef>
                  <a:spcPct val="0"/>
                </a:spcBef>
              </a:pPr>
              <a:endParaRPr/>
            </a:p>
          </p:txBody>
        </p:sp>
      </p:grpSp>
      <p:sp>
        <p:nvSpPr>
          <p:cNvPr id="16" name="AutoShape 5">
            <a:extLst>
              <a:ext uri="{FF2B5EF4-FFF2-40B4-BE49-F238E27FC236}">
                <a16:creationId xmlns:a16="http://schemas.microsoft.com/office/drawing/2014/main" id="{311B39B6-A81F-1CA2-3127-6B336A4A7087}"/>
              </a:ext>
            </a:extLst>
          </p:cNvPr>
          <p:cNvSpPr/>
          <p:nvPr/>
        </p:nvSpPr>
        <p:spPr>
          <a:xfrm flipV="1">
            <a:off x="5852835" y="431343"/>
            <a:ext cx="0" cy="1028235"/>
          </a:xfrm>
          <a:prstGeom prst="line">
            <a:avLst/>
          </a:prstGeom>
          <a:ln w="19050" cap="flat">
            <a:solidFill>
              <a:srgbClr val="AB8A66"/>
            </a:solidFill>
            <a:prstDash val="solid"/>
            <a:headEnd type="none" w="sm" len="sm"/>
            <a:tailEnd type="none" w="sm" len="sm"/>
          </a:ln>
        </p:spPr>
        <p:txBody>
          <a:bodyPr/>
          <a:lstStyle/>
          <a:p>
            <a:endParaRPr lang="ko-KR" altLang="en-US"/>
          </a:p>
        </p:txBody>
      </p:sp>
      <p:sp>
        <p:nvSpPr>
          <p:cNvPr id="17" name="TextBox 15">
            <a:extLst>
              <a:ext uri="{FF2B5EF4-FFF2-40B4-BE49-F238E27FC236}">
                <a16:creationId xmlns:a16="http://schemas.microsoft.com/office/drawing/2014/main" id="{636D2797-B99C-2F02-E080-8A85EABA8359}"/>
              </a:ext>
            </a:extLst>
          </p:cNvPr>
          <p:cNvSpPr txBox="1"/>
          <p:nvPr/>
        </p:nvSpPr>
        <p:spPr>
          <a:xfrm>
            <a:off x="3105006" y="536705"/>
            <a:ext cx="1673913" cy="970137"/>
          </a:xfrm>
          <a:prstGeom prst="rect">
            <a:avLst/>
          </a:prstGeom>
        </p:spPr>
        <p:txBody>
          <a:bodyPr lIns="0" tIns="0" rIns="0" bIns="0" rtlCol="0" anchor="t">
            <a:spAutoFit/>
          </a:bodyPr>
          <a:lstStyle/>
          <a:p>
            <a:pPr algn="ctr">
              <a:lnSpc>
                <a:spcPts val="3926"/>
              </a:lnSpc>
            </a:pPr>
            <a:r>
              <a:rPr lang="en-US" sz="2804" err="1">
                <a:solidFill>
                  <a:srgbClr val="AB8A66"/>
                </a:solidFill>
                <a:ea typeface="TDTD고딕 Bold"/>
              </a:rPr>
              <a:t>프로젝트</a:t>
            </a:r>
            <a:endParaRPr lang="en-US" sz="2804">
              <a:solidFill>
                <a:srgbClr val="AB8A66"/>
              </a:solidFill>
              <a:ea typeface="TDTD고딕 Bold"/>
            </a:endParaRPr>
          </a:p>
          <a:p>
            <a:pPr algn="ctr">
              <a:lnSpc>
                <a:spcPts val="3926"/>
              </a:lnSpc>
            </a:pPr>
            <a:r>
              <a:rPr lang="ko-KR" altLang="en-US" sz="2800" dirty="0">
                <a:solidFill>
                  <a:srgbClr val="AB8A66"/>
                </a:solidFill>
                <a:ea typeface="TDTD고딕 Bold"/>
                <a:cs typeface="Calibri"/>
              </a:rPr>
              <a:t>모델선정</a:t>
            </a:r>
          </a:p>
        </p:txBody>
      </p:sp>
      <p:sp>
        <p:nvSpPr>
          <p:cNvPr id="18" name="TextBox 16">
            <a:extLst>
              <a:ext uri="{FF2B5EF4-FFF2-40B4-BE49-F238E27FC236}">
                <a16:creationId xmlns:a16="http://schemas.microsoft.com/office/drawing/2014/main" id="{0718E5D5-A8F7-6278-5AED-3AE3A0A29289}"/>
              </a:ext>
            </a:extLst>
          </p:cNvPr>
          <p:cNvSpPr txBox="1"/>
          <p:nvPr/>
        </p:nvSpPr>
        <p:spPr>
          <a:xfrm>
            <a:off x="6115135" y="707030"/>
            <a:ext cx="9945899" cy="493020"/>
          </a:xfrm>
          <a:prstGeom prst="rect">
            <a:avLst/>
          </a:prstGeom>
        </p:spPr>
        <p:txBody>
          <a:bodyPr wrap="square" lIns="0" tIns="0" rIns="0" bIns="0" rtlCol="0" anchor="t">
            <a:spAutoFit/>
          </a:bodyPr>
          <a:lstStyle/>
          <a:p>
            <a:pPr>
              <a:lnSpc>
                <a:spcPts val="4149"/>
              </a:lnSpc>
            </a:pPr>
            <a:r>
              <a:rPr lang="ko-KR" altLang="en-US" sz="2950" dirty="0">
                <a:solidFill>
                  <a:srgbClr val="795635"/>
                </a:solidFill>
                <a:latin typeface="Malgun Gothic"/>
                <a:ea typeface="Malgun Gothic"/>
                <a:cs typeface="Calibri"/>
              </a:rPr>
              <a:t>추천</a:t>
            </a:r>
            <a:r>
              <a:rPr lang="en-US" sz="2950" dirty="0">
                <a:solidFill>
                  <a:srgbClr val="795635"/>
                </a:solidFill>
                <a:latin typeface="Malgun Gothic"/>
                <a:ea typeface="TDTD고딕 Bold"/>
                <a:cs typeface="Calibri"/>
              </a:rPr>
              <a:t> </a:t>
            </a:r>
            <a:r>
              <a:rPr lang="ko-KR" altLang="en-US" sz="2950" dirty="0">
                <a:solidFill>
                  <a:srgbClr val="795635"/>
                </a:solidFill>
                <a:latin typeface="Malgun Gothic"/>
                <a:ea typeface="Malgun Gothic"/>
                <a:cs typeface="Calibri"/>
              </a:rPr>
              <a:t>시스템 알고리즘  조사</a:t>
            </a:r>
            <a:endParaRPr lang="en-US" altLang="ko-KR" sz="2950" dirty="0">
              <a:solidFill>
                <a:srgbClr val="795635"/>
              </a:solidFill>
              <a:latin typeface="Malgun Gothic"/>
              <a:ea typeface="Malgun Gothic"/>
              <a:cs typeface="Calibri"/>
            </a:endParaRPr>
          </a:p>
        </p:txBody>
      </p:sp>
      <p:grpSp>
        <p:nvGrpSpPr>
          <p:cNvPr id="5" name="Group 4">
            <a:extLst>
              <a:ext uri="{FF2B5EF4-FFF2-40B4-BE49-F238E27FC236}">
                <a16:creationId xmlns:a16="http://schemas.microsoft.com/office/drawing/2014/main" id="{5171FB03-F4C6-CE5A-CE2B-CFF23EBBA89D}"/>
              </a:ext>
            </a:extLst>
          </p:cNvPr>
          <p:cNvGrpSpPr/>
          <p:nvPr/>
        </p:nvGrpSpPr>
        <p:grpSpPr>
          <a:xfrm>
            <a:off x="251243" y="3521216"/>
            <a:ext cx="4140555" cy="3454341"/>
            <a:chOff x="1454401" y="2077427"/>
            <a:chExt cx="4606778" cy="3454341"/>
          </a:xfrm>
        </p:grpSpPr>
        <p:pic>
          <p:nvPicPr>
            <p:cNvPr id="19" name="그림 18">
              <a:extLst>
                <a:ext uri="{FF2B5EF4-FFF2-40B4-BE49-F238E27FC236}">
                  <a16:creationId xmlns:a16="http://schemas.microsoft.com/office/drawing/2014/main" id="{A6EC1E18-BDF7-6631-6955-B2B8ABC165A2}"/>
                </a:ext>
              </a:extLst>
            </p:cNvPr>
            <p:cNvPicPr>
              <a:picLocks noChangeAspect="1"/>
            </p:cNvPicPr>
            <p:nvPr/>
          </p:nvPicPr>
          <p:blipFill>
            <a:blip r:embed="rId2"/>
            <a:stretch>
              <a:fillRect/>
            </a:stretch>
          </p:blipFill>
          <p:spPr>
            <a:xfrm>
              <a:off x="1454401" y="2818908"/>
              <a:ext cx="4606778" cy="2712860"/>
            </a:xfrm>
            <a:prstGeom prst="rect">
              <a:avLst/>
            </a:prstGeom>
            <a:solidFill>
              <a:srgbClr val="FFF5ED"/>
            </a:solidFill>
            <a:ln w="28575">
              <a:solidFill>
                <a:schemeClr val="tx1"/>
              </a:solidFill>
            </a:ln>
          </p:spPr>
        </p:pic>
        <p:sp>
          <p:nvSpPr>
            <p:cNvPr id="28" name="TextBox 27">
              <a:extLst>
                <a:ext uri="{FF2B5EF4-FFF2-40B4-BE49-F238E27FC236}">
                  <a16:creationId xmlns:a16="http://schemas.microsoft.com/office/drawing/2014/main" id="{168BD303-BEBA-258E-116D-8BE9C1A67274}"/>
                </a:ext>
              </a:extLst>
            </p:cNvPr>
            <p:cNvSpPr txBox="1"/>
            <p:nvPr/>
          </p:nvSpPr>
          <p:spPr>
            <a:xfrm>
              <a:off x="1800337" y="2077427"/>
              <a:ext cx="4052498" cy="461665"/>
            </a:xfrm>
            <a:prstGeom prst="rect">
              <a:avLst/>
            </a:prstGeom>
            <a:noFill/>
          </p:spPr>
          <p:txBody>
            <a:bodyPr wrap="square" rtlCol="0">
              <a:spAutoFit/>
            </a:bodyPr>
            <a:lstStyle/>
            <a:p>
              <a:pPr algn="ctr"/>
              <a:r>
                <a:rPr lang="en-US" altLang="ko-KR" sz="2400"/>
                <a:t>Matrix Factorization(MF)</a:t>
              </a:r>
              <a:endParaRPr lang="ko-KR" altLang="en-US" sz="2400"/>
            </a:p>
          </p:txBody>
        </p:sp>
      </p:grpSp>
      <p:grpSp>
        <p:nvGrpSpPr>
          <p:cNvPr id="4" name="Group 3">
            <a:extLst>
              <a:ext uri="{FF2B5EF4-FFF2-40B4-BE49-F238E27FC236}">
                <a16:creationId xmlns:a16="http://schemas.microsoft.com/office/drawing/2014/main" id="{3848E477-C945-A54C-3B87-089F8008C184}"/>
              </a:ext>
            </a:extLst>
          </p:cNvPr>
          <p:cNvGrpSpPr/>
          <p:nvPr/>
        </p:nvGrpSpPr>
        <p:grpSpPr>
          <a:xfrm>
            <a:off x="4783727" y="3631801"/>
            <a:ext cx="4136481" cy="3343756"/>
            <a:chOff x="9867069" y="2188012"/>
            <a:chExt cx="4136481" cy="3343756"/>
          </a:xfrm>
        </p:grpSpPr>
        <p:pic>
          <p:nvPicPr>
            <p:cNvPr id="20" name="그림 19">
              <a:extLst>
                <a:ext uri="{FF2B5EF4-FFF2-40B4-BE49-F238E27FC236}">
                  <a16:creationId xmlns:a16="http://schemas.microsoft.com/office/drawing/2014/main" id="{25707400-2F8A-099C-FEAA-4827F1339E5E}"/>
                </a:ext>
              </a:extLst>
            </p:cNvPr>
            <p:cNvPicPr>
              <a:picLocks noChangeAspect="1"/>
            </p:cNvPicPr>
            <p:nvPr/>
          </p:nvPicPr>
          <p:blipFill>
            <a:blip r:embed="rId3"/>
            <a:stretch>
              <a:fillRect/>
            </a:stretch>
          </p:blipFill>
          <p:spPr>
            <a:xfrm>
              <a:off x="9867069" y="2822584"/>
              <a:ext cx="4136481" cy="2709184"/>
            </a:xfrm>
            <a:prstGeom prst="rect">
              <a:avLst/>
            </a:prstGeom>
            <a:solidFill>
              <a:srgbClr val="FFF5ED"/>
            </a:solidFill>
            <a:ln w="28575">
              <a:solidFill>
                <a:schemeClr val="tx1"/>
              </a:solidFill>
            </a:ln>
          </p:spPr>
        </p:pic>
        <p:sp>
          <p:nvSpPr>
            <p:cNvPr id="29" name="TextBox 28">
              <a:extLst>
                <a:ext uri="{FF2B5EF4-FFF2-40B4-BE49-F238E27FC236}">
                  <a16:creationId xmlns:a16="http://schemas.microsoft.com/office/drawing/2014/main" id="{20D22E9D-9700-4E2D-A6E5-E2E800EEE266}"/>
                </a:ext>
              </a:extLst>
            </p:cNvPr>
            <p:cNvSpPr txBox="1"/>
            <p:nvPr/>
          </p:nvSpPr>
          <p:spPr>
            <a:xfrm>
              <a:off x="10490817" y="2188012"/>
              <a:ext cx="3102429" cy="461665"/>
            </a:xfrm>
            <a:prstGeom prst="rect">
              <a:avLst/>
            </a:prstGeom>
            <a:noFill/>
          </p:spPr>
          <p:txBody>
            <a:bodyPr wrap="square" rtlCol="0">
              <a:spAutoFit/>
            </a:bodyPr>
            <a:lstStyle/>
            <a:p>
              <a:pPr algn="ctr"/>
              <a:r>
                <a:rPr lang="en-US" altLang="ko-KR" sz="2400"/>
                <a:t>SVD</a:t>
              </a:r>
              <a:endParaRPr lang="ko-KR" altLang="en-US" sz="2400"/>
            </a:p>
          </p:txBody>
        </p:sp>
      </p:grpSp>
      <p:grpSp>
        <p:nvGrpSpPr>
          <p:cNvPr id="3" name="Group 2">
            <a:extLst>
              <a:ext uri="{FF2B5EF4-FFF2-40B4-BE49-F238E27FC236}">
                <a16:creationId xmlns:a16="http://schemas.microsoft.com/office/drawing/2014/main" id="{7C628435-2874-458A-C157-3B11B0D30373}"/>
              </a:ext>
            </a:extLst>
          </p:cNvPr>
          <p:cNvGrpSpPr/>
          <p:nvPr/>
        </p:nvGrpSpPr>
        <p:grpSpPr>
          <a:xfrm>
            <a:off x="9311209" y="3622696"/>
            <a:ext cx="4128150" cy="3359784"/>
            <a:chOff x="4543696" y="6284683"/>
            <a:chExt cx="4714689" cy="3450019"/>
          </a:xfrm>
        </p:grpSpPr>
        <p:pic>
          <p:nvPicPr>
            <p:cNvPr id="21" name="그림 20">
              <a:extLst>
                <a:ext uri="{FF2B5EF4-FFF2-40B4-BE49-F238E27FC236}">
                  <a16:creationId xmlns:a16="http://schemas.microsoft.com/office/drawing/2014/main" id="{97B35300-4A76-E2AA-BF2F-6A676D23F2F6}"/>
                </a:ext>
              </a:extLst>
            </p:cNvPr>
            <p:cNvPicPr>
              <a:picLocks noChangeAspect="1"/>
            </p:cNvPicPr>
            <p:nvPr/>
          </p:nvPicPr>
          <p:blipFill>
            <a:blip r:embed="rId4"/>
            <a:stretch>
              <a:fillRect/>
            </a:stretch>
          </p:blipFill>
          <p:spPr>
            <a:xfrm>
              <a:off x="4543696" y="7023296"/>
              <a:ext cx="4714689" cy="2711406"/>
            </a:xfrm>
            <a:prstGeom prst="rect">
              <a:avLst/>
            </a:prstGeom>
            <a:solidFill>
              <a:srgbClr val="FFF5ED"/>
            </a:solidFill>
            <a:ln w="28575">
              <a:solidFill>
                <a:schemeClr val="tx1"/>
              </a:solidFill>
            </a:ln>
          </p:spPr>
        </p:pic>
        <p:sp>
          <p:nvSpPr>
            <p:cNvPr id="30" name="TextBox 29">
              <a:extLst>
                <a:ext uri="{FF2B5EF4-FFF2-40B4-BE49-F238E27FC236}">
                  <a16:creationId xmlns:a16="http://schemas.microsoft.com/office/drawing/2014/main" id="{0C17F978-28A4-FFC9-847C-083E24403A94}"/>
                </a:ext>
              </a:extLst>
            </p:cNvPr>
            <p:cNvSpPr txBox="1"/>
            <p:nvPr/>
          </p:nvSpPr>
          <p:spPr>
            <a:xfrm>
              <a:off x="5491552" y="6284683"/>
              <a:ext cx="310242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err="1">
                  <a:ln>
                    <a:noFill/>
                  </a:ln>
                  <a:solidFill>
                    <a:prstClr val="black"/>
                  </a:solidFill>
                  <a:effectLst/>
                  <a:uLnTx/>
                  <a:uFillTx/>
                  <a:latin typeface="Calibri"/>
                  <a:ea typeface="맑은 고딕" panose="020B0503020000020004" pitchFamily="50" charset="-127"/>
                  <a:cs typeface="+mn-cs"/>
                </a:rPr>
                <a:t>LightFM</a:t>
              </a:r>
              <a:endParaRPr kumimoji="0" lang="ko-KR" altLang="en-US" sz="24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endParaRPr>
            </a:p>
          </p:txBody>
        </p:sp>
      </p:grpSp>
      <p:grpSp>
        <p:nvGrpSpPr>
          <p:cNvPr id="2" name="Group 1">
            <a:extLst>
              <a:ext uri="{FF2B5EF4-FFF2-40B4-BE49-F238E27FC236}">
                <a16:creationId xmlns:a16="http://schemas.microsoft.com/office/drawing/2014/main" id="{5D6E2D59-A119-0BF2-824E-944CC0C6AA26}"/>
              </a:ext>
            </a:extLst>
          </p:cNvPr>
          <p:cNvGrpSpPr/>
          <p:nvPr/>
        </p:nvGrpSpPr>
        <p:grpSpPr>
          <a:xfrm>
            <a:off x="13987884" y="3594253"/>
            <a:ext cx="4136481" cy="3388225"/>
            <a:chOff x="9867068" y="6000569"/>
            <a:chExt cx="4136481" cy="3388225"/>
          </a:xfrm>
        </p:grpSpPr>
        <p:pic>
          <p:nvPicPr>
            <p:cNvPr id="22" name="그림 21">
              <a:extLst>
                <a:ext uri="{FF2B5EF4-FFF2-40B4-BE49-F238E27FC236}">
                  <a16:creationId xmlns:a16="http://schemas.microsoft.com/office/drawing/2014/main" id="{C85261A0-7026-FE2D-26C9-97704D3AF867}"/>
                </a:ext>
              </a:extLst>
            </p:cNvPr>
            <p:cNvPicPr>
              <a:picLocks noChangeAspect="1"/>
            </p:cNvPicPr>
            <p:nvPr/>
          </p:nvPicPr>
          <p:blipFill>
            <a:blip r:embed="rId5"/>
            <a:stretch>
              <a:fillRect/>
            </a:stretch>
          </p:blipFill>
          <p:spPr>
            <a:xfrm>
              <a:off x="9867068" y="6677388"/>
              <a:ext cx="4136481" cy="2711406"/>
            </a:xfrm>
            <a:prstGeom prst="rect">
              <a:avLst/>
            </a:prstGeom>
            <a:solidFill>
              <a:srgbClr val="FFF5ED"/>
            </a:solidFill>
            <a:ln w="28575">
              <a:solidFill>
                <a:schemeClr val="tx1"/>
              </a:solidFill>
            </a:ln>
          </p:spPr>
        </p:pic>
        <p:sp>
          <p:nvSpPr>
            <p:cNvPr id="31" name="TextBox 30">
              <a:extLst>
                <a:ext uri="{FF2B5EF4-FFF2-40B4-BE49-F238E27FC236}">
                  <a16:creationId xmlns:a16="http://schemas.microsoft.com/office/drawing/2014/main" id="{C6D347D1-282A-C4D4-B0E9-AB3F5F6D3683}"/>
                </a:ext>
              </a:extLst>
            </p:cNvPr>
            <p:cNvSpPr txBox="1"/>
            <p:nvPr/>
          </p:nvSpPr>
          <p:spPr>
            <a:xfrm>
              <a:off x="10587256" y="6000569"/>
              <a:ext cx="30059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rPr>
                <a:t>Buffalo(BPR </a:t>
              </a:r>
              <a:r>
                <a:rPr kumimoji="0" lang="ko-KR" altLang="en-US" sz="24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rPr>
                <a:t>모델</a:t>
              </a:r>
              <a:r>
                <a:rPr kumimoji="0" lang="en-US" altLang="ko-KR" sz="24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rPr>
                <a:t>)</a:t>
              </a:r>
              <a:endParaRPr kumimoji="0" lang="ko-KR" altLang="en-US" sz="24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endParaRPr>
            </a:p>
          </p:txBody>
        </p:sp>
      </p:grpSp>
      <p:sp>
        <p:nvSpPr>
          <p:cNvPr id="23" name="Rectangle: Rounded Corners 22">
            <a:extLst>
              <a:ext uri="{FF2B5EF4-FFF2-40B4-BE49-F238E27FC236}">
                <a16:creationId xmlns:a16="http://schemas.microsoft.com/office/drawing/2014/main" id="{2D3D21DA-69EF-4C62-CB9D-5D3B3A4C155C}"/>
              </a:ext>
            </a:extLst>
          </p:cNvPr>
          <p:cNvSpPr/>
          <p:nvPr/>
        </p:nvSpPr>
        <p:spPr>
          <a:xfrm>
            <a:off x="105273" y="2299135"/>
            <a:ext cx="9038724" cy="5350565"/>
          </a:xfrm>
          <a:prstGeom prst="round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1110DCA-153C-09AF-F324-389EE6CFD78D}"/>
              </a:ext>
            </a:extLst>
          </p:cNvPr>
          <p:cNvSpPr txBox="1"/>
          <p:nvPr/>
        </p:nvSpPr>
        <p:spPr>
          <a:xfrm>
            <a:off x="3218446" y="2677026"/>
            <a:ext cx="31432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Surprise </a:t>
            </a:r>
            <a:r>
              <a:rPr lang="ko-KR" altLang="en-US" sz="2400" b="1">
                <a:ea typeface="맑은 고딕"/>
                <a:cs typeface="Calibri"/>
              </a:rPr>
              <a:t>라이브러리</a:t>
            </a:r>
          </a:p>
        </p:txBody>
      </p:sp>
    </p:spTree>
    <p:extLst>
      <p:ext uri="{BB962C8B-B14F-4D97-AF65-F5344CB8AC3E}">
        <p14:creationId xmlns:p14="http://schemas.microsoft.com/office/powerpoint/2010/main" val="3038319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grpSp>
        <p:nvGrpSpPr>
          <p:cNvPr id="2" name="Group 2"/>
          <p:cNvGrpSpPr/>
          <p:nvPr/>
        </p:nvGrpSpPr>
        <p:grpSpPr>
          <a:xfrm>
            <a:off x="2373040" y="114196"/>
            <a:ext cx="3017533" cy="1211035"/>
            <a:chOff x="0" y="0"/>
            <a:chExt cx="2025253" cy="812800"/>
          </a:xfrm>
        </p:grpSpPr>
        <p:sp>
          <p:nvSpPr>
            <p:cNvPr id="3" name="Freeform 3"/>
            <p:cNvSpPr/>
            <p:nvPr/>
          </p:nvSpPr>
          <p:spPr>
            <a:xfrm>
              <a:off x="0" y="0"/>
              <a:ext cx="2025253" cy="812800"/>
            </a:xfrm>
            <a:custGeom>
              <a:avLst/>
              <a:gdLst/>
              <a:ahLst/>
              <a:cxnLst/>
              <a:rect l="l" t="t" r="r" b="b"/>
              <a:pathLst>
                <a:path w="2025253" h="812800">
                  <a:moveTo>
                    <a:pt x="1012626" y="0"/>
                  </a:moveTo>
                  <a:cubicBezTo>
                    <a:pt x="453368" y="0"/>
                    <a:pt x="0" y="181951"/>
                    <a:pt x="0" y="406400"/>
                  </a:cubicBezTo>
                  <a:cubicBezTo>
                    <a:pt x="0" y="630849"/>
                    <a:pt x="453368" y="812800"/>
                    <a:pt x="1012626" y="812800"/>
                  </a:cubicBezTo>
                  <a:cubicBezTo>
                    <a:pt x="1571884" y="812800"/>
                    <a:pt x="2025253" y="630849"/>
                    <a:pt x="2025253" y="406400"/>
                  </a:cubicBezTo>
                  <a:cubicBezTo>
                    <a:pt x="2025253" y="181951"/>
                    <a:pt x="1571884" y="0"/>
                    <a:pt x="1012626" y="0"/>
                  </a:cubicBezTo>
                  <a:close/>
                </a:path>
              </a:pathLst>
            </a:custGeom>
            <a:solidFill>
              <a:srgbClr val="FFFFFF"/>
            </a:solidFill>
          </p:spPr>
          <p:txBody>
            <a:bodyPr/>
            <a:lstStyle/>
            <a:p>
              <a:endParaRPr lang="ko-KR" altLang="en-US"/>
            </a:p>
          </p:txBody>
        </p:sp>
        <p:sp>
          <p:nvSpPr>
            <p:cNvPr id="4" name="TextBox 4"/>
            <p:cNvSpPr txBox="1"/>
            <p:nvPr/>
          </p:nvSpPr>
          <p:spPr>
            <a:xfrm>
              <a:off x="189867" y="28575"/>
              <a:ext cx="1645518" cy="7080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flipV="1">
            <a:off x="5746957" y="205596"/>
            <a:ext cx="0" cy="1028235"/>
          </a:xfrm>
          <a:prstGeom prst="line">
            <a:avLst/>
          </a:prstGeom>
          <a:ln w="19050" cap="flat">
            <a:solidFill>
              <a:srgbClr val="AB8A66"/>
            </a:solidFill>
            <a:prstDash val="solid"/>
            <a:headEnd type="none" w="sm" len="sm"/>
            <a:tailEnd type="none" w="sm" len="sm"/>
          </a:ln>
        </p:spPr>
        <p:txBody>
          <a:bodyPr/>
          <a:lstStyle/>
          <a:p>
            <a:endParaRPr lang="ko-KR" altLang="en-US"/>
          </a:p>
        </p:txBody>
      </p:sp>
      <p:sp>
        <p:nvSpPr>
          <p:cNvPr id="15" name="TextBox 15"/>
          <p:cNvSpPr txBox="1"/>
          <p:nvPr/>
        </p:nvSpPr>
        <p:spPr>
          <a:xfrm>
            <a:off x="3044848" y="258415"/>
            <a:ext cx="1673913" cy="970137"/>
          </a:xfrm>
          <a:prstGeom prst="rect">
            <a:avLst/>
          </a:prstGeom>
        </p:spPr>
        <p:txBody>
          <a:bodyPr lIns="0" tIns="0" rIns="0" bIns="0" rtlCol="0" anchor="t">
            <a:spAutoFit/>
          </a:bodyPr>
          <a:lstStyle/>
          <a:p>
            <a:pPr algn="ctr">
              <a:lnSpc>
                <a:spcPts val="3926"/>
              </a:lnSpc>
            </a:pPr>
            <a:r>
              <a:rPr lang="en-US" sz="2800" err="1">
                <a:solidFill>
                  <a:srgbClr val="AB8A66"/>
                </a:solidFill>
                <a:ea typeface="TDTD고딕 Bold"/>
              </a:rPr>
              <a:t>프로젝트</a:t>
            </a:r>
            <a:endParaRPr lang="en-US" sz="2800">
              <a:solidFill>
                <a:srgbClr val="AB8A66"/>
              </a:solidFill>
              <a:ea typeface="TDTD고딕 Bold"/>
            </a:endParaRPr>
          </a:p>
          <a:p>
            <a:pPr algn="ctr">
              <a:lnSpc>
                <a:spcPts val="3926"/>
              </a:lnSpc>
            </a:pPr>
            <a:r>
              <a:rPr lang="ko-KR" altLang="en-US" sz="2800">
                <a:solidFill>
                  <a:srgbClr val="AB8A66"/>
                </a:solidFill>
                <a:ea typeface="TDTD고딕 Bold"/>
                <a:cs typeface="Calibri"/>
              </a:rPr>
              <a:t>모델 선정</a:t>
            </a:r>
          </a:p>
        </p:txBody>
      </p:sp>
      <p:sp>
        <p:nvSpPr>
          <p:cNvPr id="16" name="TextBox 16"/>
          <p:cNvSpPr txBox="1"/>
          <p:nvPr/>
        </p:nvSpPr>
        <p:spPr>
          <a:xfrm>
            <a:off x="6054977" y="428740"/>
            <a:ext cx="6486821" cy="490519"/>
          </a:xfrm>
          <a:prstGeom prst="rect">
            <a:avLst/>
          </a:prstGeom>
        </p:spPr>
        <p:txBody>
          <a:bodyPr wrap="square" lIns="0" tIns="0" rIns="0" bIns="0" rtlCol="0" anchor="t">
            <a:spAutoFit/>
          </a:bodyPr>
          <a:lstStyle/>
          <a:p>
            <a:pPr>
              <a:lnSpc>
                <a:spcPts val="4149"/>
              </a:lnSpc>
            </a:pPr>
            <a:r>
              <a:rPr lang="ko-KR" altLang="en-US" sz="2950">
                <a:solidFill>
                  <a:srgbClr val="795635"/>
                </a:solidFill>
                <a:latin typeface="Malgun Gothic"/>
                <a:ea typeface="Malgun Gothic"/>
                <a:cs typeface="Calibri"/>
              </a:rPr>
              <a:t>추천 시스템 라이브러리</a:t>
            </a:r>
          </a:p>
        </p:txBody>
      </p:sp>
      <p:grpSp>
        <p:nvGrpSpPr>
          <p:cNvPr id="31" name="Group 30">
            <a:extLst>
              <a:ext uri="{FF2B5EF4-FFF2-40B4-BE49-F238E27FC236}">
                <a16:creationId xmlns:a16="http://schemas.microsoft.com/office/drawing/2014/main" id="{5DF70818-9A92-6A69-1EAD-7D216BCA195C}"/>
              </a:ext>
            </a:extLst>
          </p:cNvPr>
          <p:cNvGrpSpPr/>
          <p:nvPr/>
        </p:nvGrpSpPr>
        <p:grpSpPr>
          <a:xfrm>
            <a:off x="1336698" y="4090738"/>
            <a:ext cx="5069179" cy="5775159"/>
            <a:chOff x="1336698" y="4090738"/>
            <a:chExt cx="5069179" cy="5775159"/>
          </a:xfrm>
        </p:grpSpPr>
        <p:sp>
          <p:nvSpPr>
            <p:cNvPr id="6" name="순서도: 자기 디스크 5">
              <a:extLst>
                <a:ext uri="{FF2B5EF4-FFF2-40B4-BE49-F238E27FC236}">
                  <a16:creationId xmlns:a16="http://schemas.microsoft.com/office/drawing/2014/main" id="{DE59A2CB-C364-5B7A-9AD4-B40DFFEC03B3}"/>
                </a:ext>
              </a:extLst>
            </p:cNvPr>
            <p:cNvSpPr/>
            <p:nvPr/>
          </p:nvSpPr>
          <p:spPr>
            <a:xfrm>
              <a:off x="2833442" y="4090738"/>
              <a:ext cx="2155065" cy="1722203"/>
            </a:xfrm>
            <a:prstGeom prst="flowChartMagneticDisk">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a:solidFill>
                    <a:schemeClr val="tx1"/>
                  </a:solidFill>
                  <a:ea typeface="맑은 고딕"/>
                </a:rPr>
                <a:t>Surprise</a:t>
              </a:r>
              <a:endParaRPr lang="en-US" altLang="ko-KR"/>
            </a:p>
          </p:txBody>
        </p:sp>
        <p:sp>
          <p:nvSpPr>
            <p:cNvPr id="10" name="순서도: 자기 디스크 5">
              <a:extLst>
                <a:ext uri="{FF2B5EF4-FFF2-40B4-BE49-F238E27FC236}">
                  <a16:creationId xmlns:a16="http://schemas.microsoft.com/office/drawing/2014/main" id="{F8D7D0EF-3457-4BE0-3A21-9739ECA7ED9F}"/>
                </a:ext>
              </a:extLst>
            </p:cNvPr>
            <p:cNvSpPr/>
            <p:nvPr/>
          </p:nvSpPr>
          <p:spPr>
            <a:xfrm>
              <a:off x="1336698" y="6367094"/>
              <a:ext cx="2155065" cy="1722203"/>
            </a:xfrm>
            <a:prstGeom prst="flowChartMagneticDisk">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a:solidFill>
                    <a:schemeClr val="tx1"/>
                  </a:solidFill>
                  <a:ea typeface="맑은 고딕"/>
                  <a:cs typeface="Calibri"/>
                </a:rPr>
                <a:t>NMF</a:t>
              </a:r>
            </a:p>
          </p:txBody>
        </p:sp>
        <p:sp>
          <p:nvSpPr>
            <p:cNvPr id="13" name="순서도: 자기 디스크 5">
              <a:extLst>
                <a:ext uri="{FF2B5EF4-FFF2-40B4-BE49-F238E27FC236}">
                  <a16:creationId xmlns:a16="http://schemas.microsoft.com/office/drawing/2014/main" id="{AFA260CE-1952-C801-02AB-A76465C68DA3}"/>
                </a:ext>
              </a:extLst>
            </p:cNvPr>
            <p:cNvSpPr/>
            <p:nvPr/>
          </p:nvSpPr>
          <p:spPr>
            <a:xfrm>
              <a:off x="4250812" y="6367095"/>
              <a:ext cx="2155065" cy="1722203"/>
            </a:xfrm>
            <a:prstGeom prst="flowChartMagneticDisk">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a:solidFill>
                    <a:schemeClr val="tx1"/>
                  </a:solidFill>
                  <a:ea typeface="맑은 고딕"/>
                </a:rPr>
                <a:t>SVD</a:t>
              </a:r>
              <a:endParaRPr lang="en-US"/>
            </a:p>
          </p:txBody>
        </p:sp>
        <p:sp>
          <p:nvSpPr>
            <p:cNvPr id="14" name="Rectangle 13">
              <a:extLst>
                <a:ext uri="{FF2B5EF4-FFF2-40B4-BE49-F238E27FC236}">
                  <a16:creationId xmlns:a16="http://schemas.microsoft.com/office/drawing/2014/main" id="{B2CB3E34-CAFF-CC36-242B-D3343B99B22C}"/>
                </a:ext>
              </a:extLst>
            </p:cNvPr>
            <p:cNvSpPr/>
            <p:nvPr/>
          </p:nvSpPr>
          <p:spPr>
            <a:xfrm>
              <a:off x="1679422" y="9056916"/>
              <a:ext cx="4399184" cy="808981"/>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200">
                  <a:solidFill>
                    <a:schemeClr val="tx1"/>
                  </a:solidFill>
                  <a:latin typeface="Malgun Gothic"/>
                  <a:ea typeface="Malgun Gothic"/>
                  <a:cs typeface="Calibri"/>
                </a:rPr>
                <a:t>음식점</a:t>
              </a:r>
              <a:r>
                <a:rPr lang="en-US" altLang="ko-KR" sz="3200">
                  <a:solidFill>
                    <a:schemeClr val="tx1"/>
                  </a:solidFill>
                  <a:latin typeface="Malgun Gothic"/>
                  <a:ea typeface="Calibri"/>
                  <a:cs typeface="Calibri"/>
                </a:rPr>
                <a:t> </a:t>
              </a:r>
              <a:r>
                <a:rPr lang="ko-KR" altLang="en-US" sz="3200">
                  <a:solidFill>
                    <a:schemeClr val="tx1"/>
                  </a:solidFill>
                  <a:latin typeface="Malgun Gothic"/>
                  <a:ea typeface="Malgun Gothic"/>
                  <a:cs typeface="Calibri"/>
                </a:rPr>
                <a:t>평점</a:t>
              </a:r>
              <a:r>
                <a:rPr lang="en-US" sz="3200">
                  <a:solidFill>
                    <a:schemeClr val="tx1"/>
                  </a:solidFill>
                  <a:latin typeface="Malgun Gothic"/>
                  <a:ea typeface="Calibri"/>
                  <a:cs typeface="Calibri"/>
                </a:rPr>
                <a:t> </a:t>
              </a:r>
              <a:r>
                <a:rPr lang="ko-KR" altLang="en-US" sz="3200">
                  <a:solidFill>
                    <a:schemeClr val="tx1"/>
                  </a:solidFill>
                  <a:latin typeface="Malgun Gothic"/>
                  <a:ea typeface="Malgun Gothic"/>
                  <a:cs typeface="Calibri"/>
                </a:rPr>
                <a:t>예측</a:t>
              </a:r>
              <a:endParaRPr lang="en-US" sz="3200">
                <a:solidFill>
                  <a:schemeClr val="tx1"/>
                </a:solidFill>
                <a:latin typeface="Malgun Gothic"/>
                <a:ea typeface="Malgun Gothic"/>
                <a:cs typeface="Calibri"/>
              </a:endParaRPr>
            </a:p>
          </p:txBody>
        </p:sp>
        <p:sp>
          <p:nvSpPr>
            <p:cNvPr id="19" name="Arrow: Down 18">
              <a:extLst>
                <a:ext uri="{FF2B5EF4-FFF2-40B4-BE49-F238E27FC236}">
                  <a16:creationId xmlns:a16="http://schemas.microsoft.com/office/drawing/2014/main" id="{A68E9B59-EAED-340A-DB3E-CF8EBCBD5F94}"/>
                </a:ext>
              </a:extLst>
            </p:cNvPr>
            <p:cNvSpPr/>
            <p:nvPr/>
          </p:nvSpPr>
          <p:spPr>
            <a:xfrm>
              <a:off x="3367742" y="5985986"/>
              <a:ext cx="1077202" cy="607715"/>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019D621D-C939-62B5-72BF-3E675932FB82}"/>
                </a:ext>
              </a:extLst>
            </p:cNvPr>
            <p:cNvSpPr/>
            <p:nvPr/>
          </p:nvSpPr>
          <p:spPr>
            <a:xfrm>
              <a:off x="3174979" y="8169641"/>
              <a:ext cx="1077202" cy="607715"/>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218F9EE9-231C-E64C-880E-6F379BA2EE2F}"/>
              </a:ext>
            </a:extLst>
          </p:cNvPr>
          <p:cNvGrpSpPr/>
          <p:nvPr/>
        </p:nvGrpSpPr>
        <p:grpSpPr>
          <a:xfrm>
            <a:off x="9128959" y="3985460"/>
            <a:ext cx="6497053" cy="5760118"/>
            <a:chOff x="9128959" y="3985460"/>
            <a:chExt cx="6497053" cy="5760118"/>
          </a:xfrm>
        </p:grpSpPr>
        <p:sp>
          <p:nvSpPr>
            <p:cNvPr id="8" name="순서도: 자기 디스크 5">
              <a:extLst>
                <a:ext uri="{FF2B5EF4-FFF2-40B4-BE49-F238E27FC236}">
                  <a16:creationId xmlns:a16="http://schemas.microsoft.com/office/drawing/2014/main" id="{1E4A7994-A33A-43D1-4A64-6047872AC676}"/>
                </a:ext>
              </a:extLst>
            </p:cNvPr>
            <p:cNvSpPr/>
            <p:nvPr/>
          </p:nvSpPr>
          <p:spPr>
            <a:xfrm>
              <a:off x="9822105" y="4507918"/>
              <a:ext cx="1885219" cy="1712844"/>
            </a:xfrm>
            <a:prstGeom prst="flowChartMagneticDisk">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err="1">
                  <a:solidFill>
                    <a:schemeClr val="tx1"/>
                  </a:solidFill>
                  <a:ea typeface="맑은 고딕"/>
                  <a:cs typeface="Calibri"/>
                </a:rPr>
                <a:t>LightFm</a:t>
              </a:r>
            </a:p>
          </p:txBody>
        </p:sp>
        <p:sp>
          <p:nvSpPr>
            <p:cNvPr id="9" name="순서도: 자기 디스크 5">
              <a:extLst>
                <a:ext uri="{FF2B5EF4-FFF2-40B4-BE49-F238E27FC236}">
                  <a16:creationId xmlns:a16="http://schemas.microsoft.com/office/drawing/2014/main" id="{64152A5D-9E16-B3D6-33FD-307A6D39A85F}"/>
                </a:ext>
              </a:extLst>
            </p:cNvPr>
            <p:cNvSpPr/>
            <p:nvPr/>
          </p:nvSpPr>
          <p:spPr>
            <a:xfrm>
              <a:off x="12966479" y="4507918"/>
              <a:ext cx="1885219" cy="1712844"/>
            </a:xfrm>
            <a:prstGeom prst="flowChartMagneticDisk">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a:solidFill>
                    <a:schemeClr val="tx1"/>
                  </a:solidFill>
                  <a:ea typeface="맑은 고딕"/>
                  <a:cs typeface="Calibri"/>
                </a:rPr>
                <a:t>Buffalo</a:t>
              </a:r>
              <a:endParaRPr lang="en-US">
                <a:solidFill>
                  <a:schemeClr val="tx1"/>
                </a:solidFill>
              </a:endParaRPr>
            </a:p>
          </p:txBody>
        </p:sp>
        <p:sp>
          <p:nvSpPr>
            <p:cNvPr id="17" name="Rectangle 16">
              <a:extLst>
                <a:ext uri="{FF2B5EF4-FFF2-40B4-BE49-F238E27FC236}">
                  <a16:creationId xmlns:a16="http://schemas.microsoft.com/office/drawing/2014/main" id="{A20A46C5-0BAA-46A6-16D9-DD6F63627AE4}"/>
                </a:ext>
              </a:extLst>
            </p:cNvPr>
            <p:cNvSpPr/>
            <p:nvPr/>
          </p:nvSpPr>
          <p:spPr>
            <a:xfrm>
              <a:off x="10178761" y="8926036"/>
              <a:ext cx="4397450" cy="819542"/>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sz="3200">
                  <a:solidFill>
                    <a:schemeClr val="tx1"/>
                  </a:solidFill>
                  <a:latin typeface="Malgun Gothic"/>
                  <a:ea typeface="Malgun Gothic"/>
                  <a:cs typeface="Calibri"/>
                </a:rPr>
                <a:t>상위 </a:t>
              </a:r>
              <a:r>
                <a:rPr lang="ko-KR" altLang="en-US" sz="3200" err="1">
                  <a:solidFill>
                    <a:schemeClr val="tx1"/>
                  </a:solidFill>
                  <a:latin typeface="Malgun Gothic"/>
                  <a:ea typeface="Malgun Gothic"/>
                  <a:cs typeface="Calibri"/>
                </a:rPr>
                <a:t>n개</a:t>
              </a:r>
              <a:r>
                <a:rPr lang="ko-KR" altLang="en-US" sz="3200">
                  <a:solidFill>
                    <a:schemeClr val="tx1"/>
                  </a:solidFill>
                  <a:latin typeface="Malgun Gothic"/>
                  <a:ea typeface="Malgun Gothic"/>
                  <a:cs typeface="Calibri"/>
                </a:rPr>
                <a:t> 음식점 추천</a:t>
              </a:r>
            </a:p>
          </p:txBody>
        </p:sp>
        <p:sp>
          <p:nvSpPr>
            <p:cNvPr id="23" name="Arrow: Down 22">
              <a:extLst>
                <a:ext uri="{FF2B5EF4-FFF2-40B4-BE49-F238E27FC236}">
                  <a16:creationId xmlns:a16="http://schemas.microsoft.com/office/drawing/2014/main" id="{520877F8-BD74-67F5-8BA6-D932516F40BF}"/>
                </a:ext>
              </a:extLst>
            </p:cNvPr>
            <p:cNvSpPr/>
            <p:nvPr/>
          </p:nvSpPr>
          <p:spPr>
            <a:xfrm>
              <a:off x="11707943" y="7273875"/>
              <a:ext cx="1259734" cy="1126870"/>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4C322BB-4540-D6D3-85B9-A3E8B2F91142}"/>
                </a:ext>
              </a:extLst>
            </p:cNvPr>
            <p:cNvSpPr/>
            <p:nvPr/>
          </p:nvSpPr>
          <p:spPr>
            <a:xfrm>
              <a:off x="9128959" y="3985460"/>
              <a:ext cx="6497053" cy="2899131"/>
            </a:xfrm>
            <a:prstGeom prst="round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6" name="표 33">
            <a:extLst>
              <a:ext uri="{FF2B5EF4-FFF2-40B4-BE49-F238E27FC236}">
                <a16:creationId xmlns:a16="http://schemas.microsoft.com/office/drawing/2014/main" id="{9D26D618-0BAF-AAE7-D50F-20ED0D1E1823}"/>
              </a:ext>
            </a:extLst>
          </p:cNvPr>
          <p:cNvGraphicFramePr>
            <a:graphicFrameLocks noGrp="1"/>
          </p:cNvGraphicFramePr>
          <p:nvPr>
            <p:extLst>
              <p:ext uri="{D42A27DB-BD31-4B8C-83A1-F6EECF244321}">
                <p14:modId xmlns:p14="http://schemas.microsoft.com/office/powerpoint/2010/main" val="3634559188"/>
              </p:ext>
            </p:extLst>
          </p:nvPr>
        </p:nvGraphicFramePr>
        <p:xfrm>
          <a:off x="8990408" y="1699704"/>
          <a:ext cx="6766560" cy="1747520"/>
        </p:xfrm>
        <a:graphic>
          <a:graphicData uri="http://schemas.openxmlformats.org/drawingml/2006/table">
            <a:tbl>
              <a:tblPr firstRow="1" bandRow="1">
                <a:tableStyleId>{5C22544A-7EE6-4342-B048-85BDC9FD1C3A}</a:tableStyleId>
              </a:tblPr>
              <a:tblGrid>
                <a:gridCol w="1691640">
                  <a:extLst>
                    <a:ext uri="{9D8B030D-6E8A-4147-A177-3AD203B41FA5}">
                      <a16:colId xmlns:a16="http://schemas.microsoft.com/office/drawing/2014/main" val="863517035"/>
                    </a:ext>
                  </a:extLst>
                </a:gridCol>
                <a:gridCol w="1691640">
                  <a:extLst>
                    <a:ext uri="{9D8B030D-6E8A-4147-A177-3AD203B41FA5}">
                      <a16:colId xmlns:a16="http://schemas.microsoft.com/office/drawing/2014/main" val="3564297823"/>
                    </a:ext>
                  </a:extLst>
                </a:gridCol>
                <a:gridCol w="1691640">
                  <a:extLst>
                    <a:ext uri="{9D8B030D-6E8A-4147-A177-3AD203B41FA5}">
                      <a16:colId xmlns:a16="http://schemas.microsoft.com/office/drawing/2014/main" val="600909026"/>
                    </a:ext>
                  </a:extLst>
                </a:gridCol>
                <a:gridCol w="1691640">
                  <a:extLst>
                    <a:ext uri="{9D8B030D-6E8A-4147-A177-3AD203B41FA5}">
                      <a16:colId xmlns:a16="http://schemas.microsoft.com/office/drawing/2014/main" val="1952951967"/>
                    </a:ext>
                  </a:extLst>
                </a:gridCol>
              </a:tblGrid>
              <a:tr h="370840">
                <a:tc gridSpan="4">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b="1">
                          <a:solidFill>
                            <a:sysClr val="windowText" lastClr="000000"/>
                          </a:solidFill>
                          <a:latin typeface="+mn-ea"/>
                        </a:rPr>
                        <a:t>Philadelphia_checkin.csv</a:t>
                      </a:r>
                      <a:endParaRPr kumimoji="0" lang="en-US" altLang="ko-KR" sz="1800" i="0" u="none" strike="noStrike" cap="none" normalizeH="0" baseline="0">
                        <a:ln>
                          <a:solidFill>
                            <a:sysClr val="windowText" lastClr="000000"/>
                          </a:solidFill>
                        </a:ln>
                        <a:solidFill>
                          <a:sysClr val="windowText" lastClr="000000"/>
                        </a:solidFill>
                        <a:effectLst/>
                        <a:latin typeface="+mn-ea"/>
                      </a:endParaRPr>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925800469"/>
                  </a:ext>
                </a:extLst>
              </a:tr>
              <a:tr h="370840">
                <a:tc>
                  <a:txBody>
                    <a:bodyPr/>
                    <a:lstStyle/>
                    <a:p>
                      <a:pPr algn="ctr" latinLnBrk="1"/>
                      <a:r>
                        <a:rPr kumimoji="0" lang="ko-KR" altLang="ko-KR" sz="1800" i="0" u="none" strike="noStrike" cap="none" normalizeH="0" baseline="0" err="1">
                          <a:ln>
                            <a:solidFill>
                              <a:sysClr val="windowText" lastClr="000000"/>
                            </a:solidFill>
                          </a:ln>
                          <a:solidFill>
                            <a:sysClr val="windowText" lastClr="000000"/>
                          </a:solidFill>
                          <a:effectLst/>
                          <a:latin typeface="+mn-ea"/>
                        </a:rPr>
                        <a:t>user_id</a:t>
                      </a:r>
                      <a:endParaRPr lang="ko-KR" altLang="en-US"/>
                    </a:p>
                  </a:txBody>
                  <a:tcPr/>
                </a:tc>
                <a:tc>
                  <a:txBody>
                    <a:bodyPr/>
                    <a:lstStyle/>
                    <a:p>
                      <a:pPr algn="ctr" latinLnBrk="1"/>
                      <a:r>
                        <a:rPr kumimoji="0" lang="ko-KR" altLang="ko-KR" sz="1800" i="0" u="none" strike="noStrike" cap="none" normalizeH="0" baseline="0" err="1">
                          <a:ln>
                            <a:solidFill>
                              <a:sysClr val="windowText" lastClr="000000"/>
                            </a:solidFill>
                          </a:ln>
                          <a:solidFill>
                            <a:sysClr val="windowText" lastClr="000000"/>
                          </a:solidFill>
                          <a:effectLst/>
                          <a:latin typeface="+mn-ea"/>
                        </a:rPr>
                        <a:t>business_id</a:t>
                      </a:r>
                      <a:endParaRPr lang="ko-KR" altLang="en-US"/>
                    </a:p>
                  </a:txBody>
                  <a:tcPr/>
                </a:tc>
                <a:tc>
                  <a:txBody>
                    <a:bodyPr/>
                    <a:lstStyle/>
                    <a:p>
                      <a:pPr algn="ctr" latinLnBrk="1"/>
                      <a:r>
                        <a:rPr kumimoji="0" lang="ko-KR" altLang="ko-KR" sz="1800" i="0" u="none" strike="noStrike" cap="none" normalizeH="0" baseline="0" err="1">
                          <a:ln>
                            <a:solidFill>
                              <a:sysClr val="windowText" lastClr="000000"/>
                            </a:solidFill>
                          </a:ln>
                          <a:solidFill>
                            <a:sysClr val="windowText" lastClr="000000"/>
                          </a:solidFill>
                          <a:effectLst/>
                          <a:latin typeface="+mn-ea"/>
                        </a:rPr>
                        <a:t>newUserId</a:t>
                      </a:r>
                      <a:endParaRPr lang="ko-KR" altLang="en-US"/>
                    </a:p>
                  </a:txBody>
                  <a:tcPr/>
                </a:tc>
                <a:tc>
                  <a:txBody>
                    <a:bodyPr/>
                    <a:lstStyle/>
                    <a:p>
                      <a:pPr algn="ctr" latinLnBrk="1"/>
                      <a:r>
                        <a:rPr kumimoji="0" lang="ko-KR" altLang="ko-KR" sz="1800" i="0" u="none" strike="noStrike" cap="none" normalizeH="0" baseline="0" err="1">
                          <a:ln>
                            <a:solidFill>
                              <a:sysClr val="windowText" lastClr="000000"/>
                            </a:solidFill>
                          </a:ln>
                          <a:solidFill>
                            <a:sysClr val="windowText" lastClr="000000"/>
                          </a:solidFill>
                          <a:effectLst/>
                          <a:latin typeface="+mn-ea"/>
                        </a:rPr>
                        <a:t>newBusinessId</a:t>
                      </a:r>
                      <a:endParaRPr lang="ko-KR" altLang="en-US"/>
                    </a:p>
                  </a:txBody>
                  <a:tcPr/>
                </a:tc>
                <a:extLst>
                  <a:ext uri="{0D108BD9-81ED-4DB2-BD59-A6C34878D82A}">
                    <a16:rowId xmlns:a16="http://schemas.microsoft.com/office/drawing/2014/main" val="2706550498"/>
                  </a:ext>
                </a:extLst>
              </a:tr>
              <a:tr h="320040">
                <a:tc>
                  <a:txBody>
                    <a:bodyPr/>
                    <a:lstStyle/>
                    <a:p>
                      <a:pPr algn="ctr" latinLnBrk="1"/>
                      <a:r>
                        <a:rPr kumimoji="0" lang="ko-KR" altLang="ko-KR" sz="1800" i="0" u="none" strike="noStrike" cap="none" normalizeH="0" baseline="0">
                          <a:ln>
                            <a:solidFill>
                              <a:sysClr val="windowText" lastClr="000000"/>
                            </a:solidFill>
                          </a:ln>
                          <a:solidFill>
                            <a:sysClr val="windowText" lastClr="000000"/>
                          </a:solidFill>
                          <a:effectLst/>
                          <a:latin typeface="+mn-ea"/>
                        </a:rPr>
                        <a:t>_7bHUi9Uuf5__HHc_Q8guQ</a:t>
                      </a:r>
                      <a:endParaRPr lang="ko-KR" altLang="en-US"/>
                    </a:p>
                  </a:txBody>
                  <a:tcPr/>
                </a:tc>
                <a:tc>
                  <a:txBody>
                    <a:bodyPr/>
                    <a:lstStyle/>
                    <a:p>
                      <a:pPr algn="ctr" latinLnBrk="1"/>
                      <a:r>
                        <a:rPr kumimoji="0" lang="ko-KR" altLang="ko-KR" sz="1800" i="0" u="none" strike="noStrike" cap="none" normalizeH="0" baseline="0">
                          <a:ln>
                            <a:solidFill>
                              <a:sysClr val="windowText" lastClr="000000"/>
                            </a:solidFill>
                          </a:ln>
                          <a:solidFill>
                            <a:sysClr val="windowText" lastClr="000000"/>
                          </a:solidFill>
                          <a:effectLst/>
                          <a:latin typeface="+mn-ea"/>
                        </a:rPr>
                        <a:t>kxX2SOes4o-D3ZQBkiMRfA</a:t>
                      </a:r>
                      <a:endParaRPr lang="ko-KR" altLang="en-US"/>
                    </a:p>
                  </a:txBody>
                  <a:tcPr/>
                </a:tc>
                <a:tc>
                  <a:txBody>
                    <a:bodyPr/>
                    <a:lstStyle/>
                    <a:p>
                      <a:pPr algn="ctr" latinLnBrk="1">
                        <a:lnSpc>
                          <a:spcPct val="150000"/>
                        </a:lnSpc>
                      </a:pPr>
                      <a:r>
                        <a:rPr kumimoji="0" lang="en-US" altLang="ko-KR" sz="1800" b="0" i="0" u="none" strike="noStrike" cap="none" normalizeH="0" baseline="0">
                          <a:ln>
                            <a:solidFill>
                              <a:sysClr val="windowText" lastClr="000000"/>
                            </a:solidFill>
                          </a:ln>
                          <a:solidFill>
                            <a:sysClr val="windowText" lastClr="000000"/>
                          </a:solidFill>
                          <a:effectLst/>
                          <a:latin typeface="+mn-ea"/>
                          <a:ea typeface="+mn-ea"/>
                        </a:rPr>
                        <a:t>1</a:t>
                      </a:r>
                      <a:endParaRPr lang="ko-KR" altLang="en-US"/>
                    </a:p>
                  </a:txBody>
                  <a:tcPr/>
                </a:tc>
                <a:tc>
                  <a:txBody>
                    <a:bodyPr/>
                    <a:lstStyle/>
                    <a:p>
                      <a:pPr algn="ctr" latinLnBrk="1">
                        <a:lnSpc>
                          <a:spcPct val="150000"/>
                        </a:lnSpc>
                      </a:pPr>
                      <a:r>
                        <a:rPr kumimoji="0" lang="en-US" altLang="ko-KR" sz="1800" b="0" i="0" u="none" strike="noStrike" cap="none" normalizeH="0" baseline="0">
                          <a:ln>
                            <a:solidFill>
                              <a:sysClr val="windowText" lastClr="000000"/>
                            </a:solidFill>
                          </a:ln>
                          <a:solidFill>
                            <a:sysClr val="windowText" lastClr="000000"/>
                          </a:solidFill>
                          <a:effectLst/>
                          <a:latin typeface="+mn-ea"/>
                          <a:ea typeface="+mn-ea"/>
                        </a:rPr>
                        <a:t>1</a:t>
                      </a:r>
                      <a:endParaRPr lang="ko-KR" altLang="en-US"/>
                    </a:p>
                  </a:txBody>
                  <a:tcPr/>
                </a:tc>
                <a:extLst>
                  <a:ext uri="{0D108BD9-81ED-4DB2-BD59-A6C34878D82A}">
                    <a16:rowId xmlns:a16="http://schemas.microsoft.com/office/drawing/2014/main" val="2097997687"/>
                  </a:ext>
                </a:extLst>
              </a:tr>
              <a:tr h="320040">
                <a:tc gridSpan="4">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0">
                          <a:latin typeface="+mn-ea"/>
                          <a:ea typeface="+mn-ea"/>
                        </a:rPr>
                        <a:t>…………</a:t>
                      </a:r>
                      <a:endParaRPr lang="ko-KR" altLang="en-US" b="0">
                        <a:latin typeface="+mn-ea"/>
                        <a:ea typeface="+mn-ea"/>
                      </a:endParaRPr>
                    </a:p>
                  </a:txBody>
                  <a:tcPr/>
                </a:tc>
                <a:tc hMerge="1">
                  <a:txBody>
                    <a:bodyPr/>
                    <a:lstStyle/>
                    <a:p>
                      <a:pPr algn="ctr" latinLnBrk="1"/>
                      <a:endParaRPr lang="ko-KR" altLang="en-US"/>
                    </a:p>
                  </a:txBody>
                  <a:tcPr/>
                </a:tc>
                <a:tc hMerge="1">
                  <a:txBody>
                    <a:bodyPr/>
                    <a:lstStyle/>
                    <a:p>
                      <a:pPr algn="ctr" latinLnBrk="1"/>
                      <a:endParaRPr lang="ko-KR" altLang="en-US"/>
                    </a:p>
                  </a:txBody>
                  <a:tcPr/>
                </a:tc>
                <a:tc hMerge="1">
                  <a:txBody>
                    <a:bodyPr/>
                    <a:lstStyle/>
                    <a:p>
                      <a:pPr algn="ctr" latinLnBrk="1"/>
                      <a:endParaRPr lang="ko-KR" altLang="en-US"/>
                    </a:p>
                  </a:txBody>
                  <a:tcPr/>
                </a:tc>
                <a:extLst>
                  <a:ext uri="{0D108BD9-81ED-4DB2-BD59-A6C34878D82A}">
                    <a16:rowId xmlns:a16="http://schemas.microsoft.com/office/drawing/2014/main" val="2567563294"/>
                  </a:ext>
                </a:extLst>
              </a:tr>
            </a:tbl>
          </a:graphicData>
        </a:graphic>
      </p:graphicFrame>
      <p:graphicFrame>
        <p:nvGraphicFramePr>
          <p:cNvPr id="28" name="표 35">
            <a:extLst>
              <a:ext uri="{FF2B5EF4-FFF2-40B4-BE49-F238E27FC236}">
                <a16:creationId xmlns:a16="http://schemas.microsoft.com/office/drawing/2014/main" id="{490717C4-5E86-1B60-1FE5-3B5AC6ACFDCD}"/>
              </a:ext>
            </a:extLst>
          </p:cNvPr>
          <p:cNvGraphicFramePr>
            <a:graphicFrameLocks noGrp="1"/>
          </p:cNvGraphicFramePr>
          <p:nvPr>
            <p:extLst>
              <p:ext uri="{D42A27DB-BD31-4B8C-83A1-F6EECF244321}">
                <p14:modId xmlns:p14="http://schemas.microsoft.com/office/powerpoint/2010/main" val="1038403950"/>
              </p:ext>
            </p:extLst>
          </p:nvPr>
        </p:nvGraphicFramePr>
        <p:xfrm>
          <a:off x="507635" y="1699704"/>
          <a:ext cx="6776541" cy="1737360"/>
        </p:xfrm>
        <a:graphic>
          <a:graphicData uri="http://schemas.openxmlformats.org/drawingml/2006/table">
            <a:tbl>
              <a:tblPr firstRow="1" bandRow="1">
                <a:tableStyleId>{5C22544A-7EE6-4342-B048-85BDC9FD1C3A}</a:tableStyleId>
              </a:tblPr>
              <a:tblGrid>
                <a:gridCol w="2258847">
                  <a:extLst>
                    <a:ext uri="{9D8B030D-6E8A-4147-A177-3AD203B41FA5}">
                      <a16:colId xmlns:a16="http://schemas.microsoft.com/office/drawing/2014/main" val="1249121856"/>
                    </a:ext>
                  </a:extLst>
                </a:gridCol>
                <a:gridCol w="2258847">
                  <a:extLst>
                    <a:ext uri="{9D8B030D-6E8A-4147-A177-3AD203B41FA5}">
                      <a16:colId xmlns:a16="http://schemas.microsoft.com/office/drawing/2014/main" val="3309742776"/>
                    </a:ext>
                  </a:extLst>
                </a:gridCol>
                <a:gridCol w="2258847">
                  <a:extLst>
                    <a:ext uri="{9D8B030D-6E8A-4147-A177-3AD203B41FA5}">
                      <a16:colId xmlns:a16="http://schemas.microsoft.com/office/drawing/2014/main" val="3601133042"/>
                    </a:ext>
                  </a:extLst>
                </a:gridCol>
              </a:tblGrid>
              <a:tr h="288284">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cap="none" normalizeH="0" baseline="0">
                          <a:ln>
                            <a:solidFill>
                              <a:sysClr val="windowText" lastClr="000000"/>
                            </a:solidFill>
                          </a:ln>
                          <a:solidFill>
                            <a:sysClr val="windowText" lastClr="000000"/>
                          </a:solidFill>
                          <a:effectLst/>
                          <a:latin typeface="+mn-ea"/>
                          <a:ea typeface="+mn-ea"/>
                        </a:rPr>
                        <a:t>Philadelphia_review.csv</a:t>
                      </a:r>
                      <a:endParaRPr lang="ko-KR" altLang="en-US" b="0">
                        <a:solidFill>
                          <a:sysClr val="windowText" lastClr="000000"/>
                        </a:solidFill>
                      </a:endParaRPr>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60394425"/>
                  </a:ext>
                </a:extLst>
              </a:tr>
              <a:tr h="288284">
                <a:tc>
                  <a:txBody>
                    <a:bodyPr/>
                    <a:lstStyle/>
                    <a:p>
                      <a:pPr algn="ctr" latinLnBrk="1"/>
                      <a:r>
                        <a:rPr kumimoji="0" lang="ko-KR" altLang="ko-KR" sz="1800" b="0" i="0" u="none" strike="noStrike" cap="none" normalizeH="0" baseline="0" err="1">
                          <a:ln>
                            <a:solidFill>
                              <a:sysClr val="windowText" lastClr="000000"/>
                            </a:solidFill>
                          </a:ln>
                          <a:solidFill>
                            <a:sysClr val="windowText" lastClr="000000"/>
                          </a:solidFill>
                          <a:effectLst/>
                          <a:latin typeface="+mn-ea"/>
                          <a:ea typeface="+mn-ea"/>
                        </a:rPr>
                        <a:t>user_id</a:t>
                      </a:r>
                      <a:endParaRPr lang="ko-KR" altLang="en-US" b="0">
                        <a:latin typeface="+mn-ea"/>
                        <a:ea typeface="+mn-ea"/>
                      </a:endParaRPr>
                    </a:p>
                  </a:txBody>
                  <a:tcPr/>
                </a:tc>
                <a:tc>
                  <a:txBody>
                    <a:bodyPr/>
                    <a:lstStyle/>
                    <a:p>
                      <a:pPr algn="ctr" latinLnBrk="1"/>
                      <a:r>
                        <a:rPr kumimoji="0" lang="ko-KR" altLang="ko-KR" sz="1800" b="0" i="0" u="none" strike="noStrike" cap="none" normalizeH="0" baseline="0" err="1">
                          <a:ln>
                            <a:solidFill>
                              <a:sysClr val="windowText" lastClr="000000"/>
                            </a:solidFill>
                          </a:ln>
                          <a:solidFill>
                            <a:sysClr val="windowText" lastClr="000000"/>
                          </a:solidFill>
                          <a:effectLst/>
                          <a:latin typeface="+mn-ea"/>
                          <a:ea typeface="+mn-ea"/>
                        </a:rPr>
                        <a:t>business_id</a:t>
                      </a:r>
                      <a:endParaRPr lang="ko-KR" altLang="en-US" b="0">
                        <a:latin typeface="+mn-ea"/>
                        <a:ea typeface="+mn-ea"/>
                      </a:endParaRPr>
                    </a:p>
                  </a:txBody>
                  <a:tcPr/>
                </a:tc>
                <a:tc>
                  <a:txBody>
                    <a:bodyPr/>
                    <a:lstStyle/>
                    <a:p>
                      <a:pPr algn="ctr" latinLnBrk="1"/>
                      <a:r>
                        <a:rPr kumimoji="0" lang="en-US" altLang="ko-KR" sz="1800" b="0" i="0" u="none" strike="noStrike" cap="none" normalizeH="0" baseline="0">
                          <a:ln>
                            <a:solidFill>
                              <a:sysClr val="windowText" lastClr="000000"/>
                            </a:solidFill>
                          </a:ln>
                          <a:solidFill>
                            <a:sysClr val="windowText" lastClr="000000"/>
                          </a:solidFill>
                          <a:effectLst/>
                          <a:latin typeface="+mn-ea"/>
                          <a:ea typeface="+mn-ea"/>
                        </a:rPr>
                        <a:t>stars</a:t>
                      </a:r>
                      <a:endParaRPr lang="ko-KR" altLang="en-US" b="0">
                        <a:solidFill>
                          <a:schemeClr val="tx1"/>
                        </a:solidFill>
                        <a:latin typeface="+mn-ea"/>
                        <a:ea typeface="+mn-ea"/>
                      </a:endParaRPr>
                    </a:p>
                  </a:txBody>
                  <a:tcPr/>
                </a:tc>
                <a:extLst>
                  <a:ext uri="{0D108BD9-81ED-4DB2-BD59-A6C34878D82A}">
                    <a16:rowId xmlns:a16="http://schemas.microsoft.com/office/drawing/2014/main" val="737047298"/>
                  </a:ext>
                </a:extLst>
              </a:tr>
              <a:tr h="504497">
                <a:tc>
                  <a:txBody>
                    <a:bodyPr/>
                    <a:lstStyle/>
                    <a:p>
                      <a:pPr algn="ctr" latinLnBrk="1"/>
                      <a:r>
                        <a:rPr kumimoji="0" lang="ko-KR" altLang="ko-KR" sz="1800" b="0" i="0" u="none" strike="noStrike" cap="none" normalizeH="0" baseline="0">
                          <a:ln>
                            <a:solidFill>
                              <a:sysClr val="windowText" lastClr="000000"/>
                            </a:solidFill>
                          </a:ln>
                          <a:solidFill>
                            <a:sysClr val="windowText" lastClr="000000"/>
                          </a:solidFill>
                          <a:effectLst/>
                          <a:latin typeface="+mn-ea"/>
                          <a:ea typeface="+mn-ea"/>
                        </a:rPr>
                        <a:t>_7bHUi9Uuf5__HHc_Q8guQ</a:t>
                      </a:r>
                      <a:endParaRPr lang="ko-KR" altLang="en-US" b="0">
                        <a:latin typeface="+mn-ea"/>
                        <a:ea typeface="+mn-ea"/>
                      </a:endParaRPr>
                    </a:p>
                  </a:txBody>
                  <a:tcPr/>
                </a:tc>
                <a:tc>
                  <a:txBody>
                    <a:bodyPr/>
                    <a:lstStyle/>
                    <a:p>
                      <a:pPr algn="ctr" latinLnBrk="1"/>
                      <a:r>
                        <a:rPr kumimoji="0" lang="ko-KR" altLang="ko-KR" sz="1800" b="0" i="0" u="none" strike="noStrike" cap="none" normalizeH="0" baseline="0">
                          <a:ln>
                            <a:solidFill>
                              <a:sysClr val="windowText" lastClr="000000"/>
                            </a:solidFill>
                          </a:ln>
                          <a:solidFill>
                            <a:sysClr val="windowText" lastClr="000000"/>
                          </a:solidFill>
                          <a:effectLst/>
                          <a:latin typeface="+mn-ea"/>
                          <a:ea typeface="+mn-ea"/>
                        </a:rPr>
                        <a:t>kxX2SOes4o-D3ZQBkiMRfA</a:t>
                      </a:r>
                      <a:endParaRPr lang="ko-KR" altLang="en-US" b="0">
                        <a:latin typeface="+mn-ea"/>
                        <a:ea typeface="+mn-ea"/>
                      </a:endParaRPr>
                    </a:p>
                  </a:txBody>
                  <a:tcPr/>
                </a:tc>
                <a:tc>
                  <a:txBody>
                    <a:bodyPr/>
                    <a:lstStyle/>
                    <a:p>
                      <a:pPr lvl="0" algn="ctr" latinLnBrk="1">
                        <a:lnSpc>
                          <a:spcPct val="150000"/>
                        </a:lnSpc>
                      </a:pPr>
                      <a:r>
                        <a:rPr kumimoji="0" lang="en-US" altLang="ko-KR" sz="1800" b="0" i="0" u="none" strike="noStrike" cap="none" normalizeH="0" baseline="0">
                          <a:ln>
                            <a:solidFill>
                              <a:sysClr val="windowText" lastClr="000000"/>
                            </a:solidFill>
                          </a:ln>
                          <a:solidFill>
                            <a:sysClr val="windowText" lastClr="000000"/>
                          </a:solidFill>
                          <a:effectLst/>
                          <a:latin typeface="+mn-ea"/>
                          <a:ea typeface="+mn-ea"/>
                        </a:rPr>
                        <a:t>5</a:t>
                      </a:r>
                      <a:endParaRPr lang="ko-KR" altLang="en-US" b="0">
                        <a:solidFill>
                          <a:schemeClr val="tx1"/>
                        </a:solidFill>
                        <a:latin typeface="+mn-ea"/>
                        <a:ea typeface="+mn-ea"/>
                      </a:endParaRPr>
                    </a:p>
                  </a:txBody>
                  <a:tcPr/>
                </a:tc>
                <a:extLst>
                  <a:ext uri="{0D108BD9-81ED-4DB2-BD59-A6C34878D82A}">
                    <a16:rowId xmlns:a16="http://schemas.microsoft.com/office/drawing/2014/main" val="486343670"/>
                  </a:ext>
                </a:extLst>
              </a:tr>
              <a:tr h="288284">
                <a:tc gridSpan="3">
                  <a:txBody>
                    <a:bodyPr/>
                    <a:lstStyle/>
                    <a:p>
                      <a:pPr algn="ctr" latinLnBrk="1"/>
                      <a:r>
                        <a:rPr lang="en-US" altLang="ko-KR" b="0">
                          <a:latin typeface="+mn-ea"/>
                          <a:ea typeface="+mn-ea"/>
                        </a:rPr>
                        <a:t>…………</a:t>
                      </a:r>
                      <a:endParaRPr lang="ko-KR" altLang="en-US" b="0">
                        <a:latin typeface="+mn-ea"/>
                        <a:ea typeface="+mn-ea"/>
                      </a:endParaRPr>
                    </a:p>
                  </a:txBody>
                  <a:tcPr/>
                </a:tc>
                <a:tc hMerge="1">
                  <a:txBody>
                    <a:bodyPr/>
                    <a:lstStyle/>
                    <a:p>
                      <a:pPr algn="ctr" latinLnBrk="1"/>
                      <a:endParaRPr lang="ko-KR" altLang="en-US" b="0">
                        <a:latin typeface="+mn-ea"/>
                        <a:ea typeface="+mn-ea"/>
                      </a:endParaRPr>
                    </a:p>
                  </a:txBody>
                  <a:tcPr/>
                </a:tc>
                <a:tc hMerge="1">
                  <a:txBody>
                    <a:bodyPr/>
                    <a:lstStyle/>
                    <a:p>
                      <a:pPr algn="ctr" latinLnBrk="1"/>
                      <a:endParaRPr lang="ko-KR" altLang="en-US" b="0">
                        <a:solidFill>
                          <a:schemeClr val="tx1"/>
                        </a:solidFill>
                        <a:latin typeface="+mn-ea"/>
                        <a:ea typeface="+mn-ea"/>
                      </a:endParaRPr>
                    </a:p>
                  </a:txBody>
                  <a:tcPr/>
                </a:tc>
                <a:extLst>
                  <a:ext uri="{0D108BD9-81ED-4DB2-BD59-A6C34878D82A}">
                    <a16:rowId xmlns:a16="http://schemas.microsoft.com/office/drawing/2014/main" val="1880302565"/>
                  </a:ext>
                </a:extLst>
              </a:tr>
            </a:tbl>
          </a:graphicData>
        </a:graphic>
      </p:graphicFrame>
    </p:spTree>
    <p:extLst>
      <p:ext uri="{BB962C8B-B14F-4D97-AF65-F5344CB8AC3E}">
        <p14:creationId xmlns:p14="http://schemas.microsoft.com/office/powerpoint/2010/main" val="3475738742"/>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grpSp>
        <p:nvGrpSpPr>
          <p:cNvPr id="2" name="Group 2"/>
          <p:cNvGrpSpPr/>
          <p:nvPr/>
        </p:nvGrpSpPr>
        <p:grpSpPr>
          <a:xfrm>
            <a:off x="2373040" y="114196"/>
            <a:ext cx="3017533" cy="1211035"/>
            <a:chOff x="0" y="0"/>
            <a:chExt cx="2025253" cy="812800"/>
          </a:xfrm>
        </p:grpSpPr>
        <p:sp>
          <p:nvSpPr>
            <p:cNvPr id="3" name="Freeform 3"/>
            <p:cNvSpPr/>
            <p:nvPr/>
          </p:nvSpPr>
          <p:spPr>
            <a:xfrm>
              <a:off x="0" y="0"/>
              <a:ext cx="2025253" cy="812800"/>
            </a:xfrm>
            <a:custGeom>
              <a:avLst/>
              <a:gdLst/>
              <a:ahLst/>
              <a:cxnLst/>
              <a:rect l="l" t="t" r="r" b="b"/>
              <a:pathLst>
                <a:path w="2025253" h="812800">
                  <a:moveTo>
                    <a:pt x="1012626" y="0"/>
                  </a:moveTo>
                  <a:cubicBezTo>
                    <a:pt x="453368" y="0"/>
                    <a:pt x="0" y="181951"/>
                    <a:pt x="0" y="406400"/>
                  </a:cubicBezTo>
                  <a:cubicBezTo>
                    <a:pt x="0" y="630849"/>
                    <a:pt x="453368" y="812800"/>
                    <a:pt x="1012626" y="812800"/>
                  </a:cubicBezTo>
                  <a:cubicBezTo>
                    <a:pt x="1571884" y="812800"/>
                    <a:pt x="2025253" y="630849"/>
                    <a:pt x="2025253" y="406400"/>
                  </a:cubicBezTo>
                  <a:cubicBezTo>
                    <a:pt x="2025253" y="181951"/>
                    <a:pt x="1571884" y="0"/>
                    <a:pt x="1012626" y="0"/>
                  </a:cubicBezTo>
                  <a:close/>
                </a:path>
              </a:pathLst>
            </a:custGeom>
            <a:solidFill>
              <a:srgbClr val="FFFFFF"/>
            </a:solidFill>
          </p:spPr>
          <p:txBody>
            <a:bodyPr/>
            <a:lstStyle/>
            <a:p>
              <a:endParaRPr lang="ko-KR" altLang="en-US"/>
            </a:p>
          </p:txBody>
        </p:sp>
        <p:sp>
          <p:nvSpPr>
            <p:cNvPr id="4" name="TextBox 4"/>
            <p:cNvSpPr txBox="1"/>
            <p:nvPr/>
          </p:nvSpPr>
          <p:spPr>
            <a:xfrm>
              <a:off x="189867" y="28575"/>
              <a:ext cx="1645518" cy="7080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flipV="1">
            <a:off x="5746957" y="205596"/>
            <a:ext cx="0" cy="1028235"/>
          </a:xfrm>
          <a:prstGeom prst="line">
            <a:avLst/>
          </a:prstGeom>
          <a:ln w="19050" cap="flat">
            <a:solidFill>
              <a:srgbClr val="AB8A66"/>
            </a:solidFill>
            <a:prstDash val="solid"/>
            <a:headEnd type="none" w="sm" len="sm"/>
            <a:tailEnd type="none" w="sm" len="sm"/>
          </a:ln>
        </p:spPr>
        <p:txBody>
          <a:bodyPr/>
          <a:lstStyle/>
          <a:p>
            <a:endParaRPr lang="ko-KR" altLang="en-US"/>
          </a:p>
        </p:txBody>
      </p:sp>
      <p:sp>
        <p:nvSpPr>
          <p:cNvPr id="15" name="TextBox 15"/>
          <p:cNvSpPr txBox="1"/>
          <p:nvPr/>
        </p:nvSpPr>
        <p:spPr>
          <a:xfrm>
            <a:off x="3044848" y="258415"/>
            <a:ext cx="1673913" cy="970137"/>
          </a:xfrm>
          <a:prstGeom prst="rect">
            <a:avLst/>
          </a:prstGeom>
        </p:spPr>
        <p:txBody>
          <a:bodyPr lIns="0" tIns="0" rIns="0" bIns="0" rtlCol="0" anchor="t">
            <a:spAutoFit/>
          </a:bodyPr>
          <a:lstStyle/>
          <a:p>
            <a:pPr algn="ctr">
              <a:lnSpc>
                <a:spcPts val="3926"/>
              </a:lnSpc>
            </a:pPr>
            <a:r>
              <a:rPr lang="en-US" sz="2800" err="1">
                <a:solidFill>
                  <a:srgbClr val="AB8A66"/>
                </a:solidFill>
                <a:ea typeface="TDTD고딕 Bold"/>
              </a:rPr>
              <a:t>프로젝트</a:t>
            </a:r>
            <a:endParaRPr lang="en-US" sz="2800">
              <a:solidFill>
                <a:srgbClr val="AB8A66"/>
              </a:solidFill>
              <a:ea typeface="TDTD고딕 Bold"/>
            </a:endParaRPr>
          </a:p>
          <a:p>
            <a:pPr algn="ctr">
              <a:lnSpc>
                <a:spcPts val="3926"/>
              </a:lnSpc>
            </a:pPr>
            <a:r>
              <a:rPr lang="ko-KR" altLang="en-US" sz="2800">
                <a:solidFill>
                  <a:srgbClr val="AB8A66"/>
                </a:solidFill>
                <a:ea typeface="TDTD고딕 Bold"/>
                <a:cs typeface="Calibri"/>
              </a:rPr>
              <a:t>모델 선정</a:t>
            </a:r>
          </a:p>
        </p:txBody>
      </p:sp>
      <p:sp>
        <p:nvSpPr>
          <p:cNvPr id="16" name="TextBox 16"/>
          <p:cNvSpPr txBox="1"/>
          <p:nvPr/>
        </p:nvSpPr>
        <p:spPr>
          <a:xfrm>
            <a:off x="6054977" y="428740"/>
            <a:ext cx="6486821" cy="490519"/>
          </a:xfrm>
          <a:prstGeom prst="rect">
            <a:avLst/>
          </a:prstGeom>
        </p:spPr>
        <p:txBody>
          <a:bodyPr wrap="square" lIns="0" tIns="0" rIns="0" bIns="0" rtlCol="0" anchor="t">
            <a:spAutoFit/>
          </a:bodyPr>
          <a:lstStyle/>
          <a:p>
            <a:pPr>
              <a:lnSpc>
                <a:spcPts val="4149"/>
              </a:lnSpc>
            </a:pPr>
            <a:r>
              <a:rPr lang="ko-KR" altLang="en-US" sz="2950" dirty="0" err="1">
                <a:solidFill>
                  <a:srgbClr val="795635"/>
                </a:solidFill>
                <a:latin typeface="Malgun Gothic"/>
                <a:ea typeface="Malgun Gothic"/>
                <a:cs typeface="Calibri"/>
              </a:rPr>
              <a:t>Surprise라이브러리를</a:t>
            </a:r>
            <a:r>
              <a:rPr lang="ko-KR" altLang="en-US" sz="2950" dirty="0">
                <a:solidFill>
                  <a:srgbClr val="795635"/>
                </a:solidFill>
                <a:latin typeface="Malgun Gothic"/>
                <a:ea typeface="Malgun Gothic"/>
                <a:cs typeface="Calibri"/>
              </a:rPr>
              <a:t> 이용한 </a:t>
            </a:r>
            <a:r>
              <a:rPr lang="ko-KR" altLang="en-US" sz="2950" dirty="0" err="1">
                <a:solidFill>
                  <a:srgbClr val="795635"/>
                </a:solidFill>
                <a:latin typeface="Malgun Gothic"/>
                <a:ea typeface="Malgun Gothic"/>
                <a:cs typeface="Calibri"/>
              </a:rPr>
              <a:t>MF모델</a:t>
            </a:r>
            <a:r>
              <a:rPr lang="ko-KR" altLang="en-US" sz="2950" dirty="0">
                <a:solidFill>
                  <a:srgbClr val="795635"/>
                </a:solidFill>
                <a:latin typeface="Malgun Gothic"/>
                <a:ea typeface="Malgun Gothic"/>
                <a:cs typeface="Calibri"/>
              </a:rPr>
              <a:t> </a:t>
            </a:r>
          </a:p>
        </p:txBody>
      </p:sp>
      <p:grpSp>
        <p:nvGrpSpPr>
          <p:cNvPr id="51" name="Group 50">
            <a:extLst>
              <a:ext uri="{FF2B5EF4-FFF2-40B4-BE49-F238E27FC236}">
                <a16:creationId xmlns:a16="http://schemas.microsoft.com/office/drawing/2014/main" id="{9E20A631-03FE-C65E-5A78-3DD3A5B22B45}"/>
              </a:ext>
            </a:extLst>
          </p:cNvPr>
          <p:cNvGrpSpPr/>
          <p:nvPr/>
        </p:nvGrpSpPr>
        <p:grpSpPr>
          <a:xfrm>
            <a:off x="631655" y="1456924"/>
            <a:ext cx="6497053" cy="4658749"/>
            <a:chOff x="631655" y="1789696"/>
            <a:chExt cx="6497053" cy="4658749"/>
          </a:xfrm>
        </p:grpSpPr>
        <p:sp>
          <p:nvSpPr>
            <p:cNvPr id="11" name="순서도: 자기 디스크 5">
              <a:extLst>
                <a:ext uri="{FF2B5EF4-FFF2-40B4-BE49-F238E27FC236}">
                  <a16:creationId xmlns:a16="http://schemas.microsoft.com/office/drawing/2014/main" id="{E7C29C19-5114-FD15-D00C-F74035EB0C02}"/>
                </a:ext>
              </a:extLst>
            </p:cNvPr>
            <p:cNvSpPr/>
            <p:nvPr/>
          </p:nvSpPr>
          <p:spPr>
            <a:xfrm>
              <a:off x="2728166" y="2195764"/>
              <a:ext cx="2155065" cy="1722203"/>
            </a:xfrm>
            <a:prstGeom prst="flowChartMagneticDisk">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a:solidFill>
                    <a:schemeClr val="tx1"/>
                  </a:solidFill>
                  <a:ea typeface="맑은 고딕"/>
                </a:rPr>
                <a:t>Surprise</a:t>
              </a:r>
              <a:endParaRPr lang="en-US" altLang="ko-KR"/>
            </a:p>
          </p:txBody>
        </p:sp>
        <p:sp>
          <p:nvSpPr>
            <p:cNvPr id="12" name="순서도: 자기 디스크 5">
              <a:extLst>
                <a:ext uri="{FF2B5EF4-FFF2-40B4-BE49-F238E27FC236}">
                  <a16:creationId xmlns:a16="http://schemas.microsoft.com/office/drawing/2014/main" id="{DA617480-48A0-8025-B816-C21D5893B4A1}"/>
                </a:ext>
              </a:extLst>
            </p:cNvPr>
            <p:cNvSpPr/>
            <p:nvPr/>
          </p:nvSpPr>
          <p:spPr>
            <a:xfrm>
              <a:off x="1231422" y="4472120"/>
              <a:ext cx="2155065" cy="1722203"/>
            </a:xfrm>
            <a:prstGeom prst="flowChartMagneticDisk">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a:solidFill>
                    <a:schemeClr val="tx1"/>
                  </a:solidFill>
                  <a:ea typeface="맑은 고딕"/>
                  <a:cs typeface="Calibri"/>
                </a:rPr>
                <a:t>NMF</a:t>
              </a:r>
            </a:p>
          </p:txBody>
        </p:sp>
        <p:sp>
          <p:nvSpPr>
            <p:cNvPr id="18" name="순서도: 자기 디스크 5">
              <a:extLst>
                <a:ext uri="{FF2B5EF4-FFF2-40B4-BE49-F238E27FC236}">
                  <a16:creationId xmlns:a16="http://schemas.microsoft.com/office/drawing/2014/main" id="{A3A5273E-B6C3-304E-E77E-EC50E1BEBD77}"/>
                </a:ext>
              </a:extLst>
            </p:cNvPr>
            <p:cNvSpPr/>
            <p:nvPr/>
          </p:nvSpPr>
          <p:spPr>
            <a:xfrm>
              <a:off x="4145536" y="4472121"/>
              <a:ext cx="2155065" cy="1722203"/>
            </a:xfrm>
            <a:prstGeom prst="flowChartMagneticDisk">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a:solidFill>
                    <a:schemeClr val="tx1"/>
                  </a:solidFill>
                  <a:ea typeface="맑은 고딕"/>
                </a:rPr>
                <a:t>SVD</a:t>
              </a:r>
              <a:endParaRPr lang="en-US"/>
            </a:p>
          </p:txBody>
        </p:sp>
        <p:sp>
          <p:nvSpPr>
            <p:cNvPr id="34" name="Rectangle: Rounded Corners 33">
              <a:extLst>
                <a:ext uri="{FF2B5EF4-FFF2-40B4-BE49-F238E27FC236}">
                  <a16:creationId xmlns:a16="http://schemas.microsoft.com/office/drawing/2014/main" id="{6A11B6B3-CE97-6ADB-C728-0611B0848BDE}"/>
                </a:ext>
              </a:extLst>
            </p:cNvPr>
            <p:cNvSpPr/>
            <p:nvPr/>
          </p:nvSpPr>
          <p:spPr>
            <a:xfrm>
              <a:off x="631655" y="1789696"/>
              <a:ext cx="6497053" cy="4658749"/>
            </a:xfrm>
            <a:prstGeom prst="round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Freeform 3">
            <a:extLst>
              <a:ext uri="{FF2B5EF4-FFF2-40B4-BE49-F238E27FC236}">
                <a16:creationId xmlns:a16="http://schemas.microsoft.com/office/drawing/2014/main" id="{33350807-B2A9-3BB0-A0EB-36B2A74CD28B}"/>
              </a:ext>
            </a:extLst>
          </p:cNvPr>
          <p:cNvSpPr/>
          <p:nvPr/>
        </p:nvSpPr>
        <p:spPr>
          <a:xfrm>
            <a:off x="9829151" y="2068284"/>
            <a:ext cx="5111697" cy="1123731"/>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rgbClr val="FFF5ED"/>
          </a:solidFill>
          <a:ln w="28575">
            <a:solidFill>
              <a:schemeClr val="tx1"/>
            </a:solidFill>
          </a:ln>
        </p:spPr>
        <p:txBody>
          <a:bodyPr lIns="91440" tIns="45720" rIns="91440" bIns="45720" anchor="t"/>
          <a:lstStyle/>
          <a:p>
            <a:pPr algn="ctr"/>
            <a:r>
              <a:rPr lang="ko-KR" altLang="en-US" sz="3200">
                <a:latin typeface="맑은 고딕"/>
                <a:ea typeface="맑은 고딕"/>
              </a:rPr>
              <a:t>유저의 선호도에 맞추어 </a:t>
            </a:r>
            <a:endParaRPr lang="en-US" altLang="ko-KR" sz="3200" b="1">
              <a:ln>
                <a:solidFill>
                  <a:sysClr val="windowText" lastClr="000000"/>
                </a:solidFill>
              </a:ln>
              <a:latin typeface="맑은 고딕" panose="020B0503020000020004" pitchFamily="34" charset="-127"/>
              <a:ea typeface="맑은 고딕" panose="020B0503020000020004" pitchFamily="34" charset="-127"/>
            </a:endParaRPr>
          </a:p>
          <a:p>
            <a:pPr algn="ctr"/>
            <a:r>
              <a:rPr lang="ko-KR" altLang="en-US" sz="3200">
                <a:latin typeface="맑은 고딕"/>
                <a:ea typeface="맑은 고딕"/>
              </a:rPr>
              <a:t>아이템들의 </a:t>
            </a:r>
            <a:r>
              <a:rPr lang="ko-KR" altLang="en-US" sz="3200" err="1">
                <a:latin typeface="맑은 고딕"/>
                <a:ea typeface="맑은 고딕"/>
              </a:rPr>
              <a:t>Ranking생성</a:t>
            </a:r>
            <a:endParaRPr lang="en-US" altLang="ko-KR" sz="3200" b="1" err="1">
              <a:ln>
                <a:solidFill>
                  <a:sysClr val="windowText" lastClr="000000"/>
                </a:solidFill>
              </a:ln>
              <a:latin typeface="맑은 고딕" panose="020B0503020000020004" pitchFamily="34" charset="-127"/>
              <a:ea typeface="맑은 고딕" panose="020B0503020000020004" pitchFamily="34" charset="-127"/>
            </a:endParaRPr>
          </a:p>
          <a:p>
            <a:pPr lvl="1" algn="ctr"/>
            <a:endParaRPr lang="en-US" altLang="ko-KR" sz="3200">
              <a:latin typeface="맑은 고딕" panose="020B0503020000020004" pitchFamily="34" charset="-127"/>
              <a:ea typeface="맑은 고딕" panose="020B0503020000020004" pitchFamily="34" charset="-127"/>
            </a:endParaRPr>
          </a:p>
          <a:p>
            <a:pPr algn="ctr"/>
            <a:endParaRPr lang="ko-KR" altLang="en-US" sz="3200">
              <a:latin typeface="맑은 고딕"/>
              <a:ea typeface="맑은 고딕"/>
            </a:endParaRPr>
          </a:p>
        </p:txBody>
      </p:sp>
      <p:sp>
        <p:nvSpPr>
          <p:cNvPr id="39" name="Arrow: Right 38">
            <a:extLst>
              <a:ext uri="{FF2B5EF4-FFF2-40B4-BE49-F238E27FC236}">
                <a16:creationId xmlns:a16="http://schemas.microsoft.com/office/drawing/2014/main" id="{59F52B84-1317-5880-2C01-D2F3FA892D53}"/>
              </a:ext>
            </a:extLst>
          </p:cNvPr>
          <p:cNvSpPr/>
          <p:nvPr/>
        </p:nvSpPr>
        <p:spPr>
          <a:xfrm>
            <a:off x="7925803" y="3203408"/>
            <a:ext cx="1368592" cy="1819776"/>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
            <a:extLst>
              <a:ext uri="{FF2B5EF4-FFF2-40B4-BE49-F238E27FC236}">
                <a16:creationId xmlns:a16="http://schemas.microsoft.com/office/drawing/2014/main" id="{AEF623B9-E318-19CE-BE9D-16C775574594}"/>
              </a:ext>
            </a:extLst>
          </p:cNvPr>
          <p:cNvSpPr/>
          <p:nvPr/>
        </p:nvSpPr>
        <p:spPr>
          <a:xfrm>
            <a:off x="9829150" y="4279086"/>
            <a:ext cx="5122739" cy="1036921"/>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rgbClr val="FFF5ED"/>
          </a:solidFill>
          <a:ln w="28575">
            <a:solidFill>
              <a:schemeClr val="tx1"/>
            </a:solidFill>
          </a:ln>
        </p:spPr>
        <p:txBody>
          <a:bodyPr lIns="91440" tIns="45720" rIns="91440" bIns="45720" anchor="t"/>
          <a:lstStyle/>
          <a:p>
            <a:pPr algn="ctr"/>
            <a:r>
              <a:rPr lang="en-US" altLang="ko-KR" sz="3200" dirty="0" err="1">
                <a:ea typeface="맑은 고딕"/>
                <a:cs typeface="Calibri"/>
              </a:rPr>
              <a:t>학습과정에서</a:t>
            </a:r>
            <a:r>
              <a:rPr lang="en-US" altLang="ko-KR" sz="3200" dirty="0">
                <a:ea typeface="맑은 고딕"/>
                <a:cs typeface="Calibri"/>
              </a:rPr>
              <a:t> </a:t>
            </a:r>
            <a:r>
              <a:rPr lang="en-US" altLang="ko-KR" sz="3200" dirty="0" err="1">
                <a:ea typeface="맑은 고딕"/>
                <a:cs typeface="Calibri"/>
              </a:rPr>
              <a:t>Ranking을</a:t>
            </a:r>
            <a:r>
              <a:rPr lang="en-US" altLang="ko-KR" sz="3200" dirty="0">
                <a:ea typeface="맑은 고딕"/>
                <a:cs typeface="Calibri"/>
              </a:rPr>
              <a:t> </a:t>
            </a:r>
            <a:endParaRPr lang="en-US" sz="3200" dirty="0">
              <a:ea typeface="Calibri"/>
              <a:cs typeface="Calibri"/>
            </a:endParaRPr>
          </a:p>
          <a:p>
            <a:pPr algn="ctr"/>
            <a:r>
              <a:rPr lang="en-US" altLang="ko-KR" sz="3200" dirty="0" err="1">
                <a:ea typeface="맑은 고딕"/>
                <a:cs typeface="Calibri"/>
              </a:rPr>
              <a:t>최적화하는</a:t>
            </a:r>
            <a:r>
              <a:rPr lang="en-US" altLang="ko-KR" sz="3200" dirty="0">
                <a:ea typeface="맑은 고딕"/>
                <a:cs typeface="Calibri"/>
              </a:rPr>
              <a:t> </a:t>
            </a:r>
            <a:r>
              <a:rPr lang="en-US" altLang="ko-KR" sz="3200" dirty="0" err="1">
                <a:ea typeface="맑은 고딕"/>
                <a:cs typeface="Calibri"/>
              </a:rPr>
              <a:t>과정이</a:t>
            </a:r>
            <a:r>
              <a:rPr lang="en-US" altLang="ko-KR" sz="3200" dirty="0">
                <a:ea typeface="맑은 고딕"/>
                <a:cs typeface="Calibri"/>
              </a:rPr>
              <a:t> </a:t>
            </a:r>
            <a:r>
              <a:rPr lang="en-US" altLang="ko-KR" sz="3200" dirty="0" err="1">
                <a:ea typeface="맑은 고딕"/>
                <a:cs typeface="Calibri"/>
              </a:rPr>
              <a:t>없음</a:t>
            </a:r>
            <a:endParaRPr lang="en-US" altLang="ko-KR" sz="3200" dirty="0">
              <a:ea typeface="맑은 고딕"/>
              <a:cs typeface="Calibri"/>
            </a:endParaRPr>
          </a:p>
        </p:txBody>
      </p:sp>
      <p:pic>
        <p:nvPicPr>
          <p:cNvPr id="42" name="그림 8" descr="원, 블랙, 그래픽, 흑백이(가) 표시된 사진&#10;&#10;자동 생성된 설명">
            <a:extLst>
              <a:ext uri="{FF2B5EF4-FFF2-40B4-BE49-F238E27FC236}">
                <a16:creationId xmlns:a16="http://schemas.microsoft.com/office/drawing/2014/main" id="{35EE3CDD-D280-BB66-A1B7-9E6B192AAAF2}"/>
              </a:ext>
            </a:extLst>
          </p:cNvPr>
          <p:cNvPicPr>
            <a:picLocks noChangeAspect="1"/>
          </p:cNvPicPr>
          <p:nvPr/>
        </p:nvPicPr>
        <p:blipFill>
          <a:blip r:embed="rId4"/>
          <a:stretch>
            <a:fillRect/>
          </a:stretch>
        </p:blipFill>
        <p:spPr>
          <a:xfrm>
            <a:off x="7169179" y="8092013"/>
            <a:ext cx="2711973" cy="1934997"/>
          </a:xfrm>
          <a:prstGeom prst="rect">
            <a:avLst/>
          </a:prstGeom>
        </p:spPr>
      </p:pic>
      <p:grpSp>
        <p:nvGrpSpPr>
          <p:cNvPr id="48" name="Group 47">
            <a:extLst>
              <a:ext uri="{FF2B5EF4-FFF2-40B4-BE49-F238E27FC236}">
                <a16:creationId xmlns:a16="http://schemas.microsoft.com/office/drawing/2014/main" id="{8602DA52-8BC1-4459-7AAA-1BD39D85DA5E}"/>
              </a:ext>
            </a:extLst>
          </p:cNvPr>
          <p:cNvGrpSpPr/>
          <p:nvPr/>
        </p:nvGrpSpPr>
        <p:grpSpPr>
          <a:xfrm>
            <a:off x="3640558" y="8286705"/>
            <a:ext cx="2427912" cy="1572723"/>
            <a:chOff x="4971647" y="6564971"/>
            <a:chExt cx="2500253" cy="2368482"/>
          </a:xfrm>
        </p:grpSpPr>
        <p:pic>
          <p:nvPicPr>
            <p:cNvPr id="43" name="Picture 42" descr="A yellow stars in a speech bubble&#10;&#10;자동 생성된 설명">
              <a:extLst>
                <a:ext uri="{FF2B5EF4-FFF2-40B4-BE49-F238E27FC236}">
                  <a16:creationId xmlns:a16="http://schemas.microsoft.com/office/drawing/2014/main" id="{3CDF13D5-9AAD-9F3C-5DDA-5F2EEA66FA1B}"/>
                </a:ext>
              </a:extLst>
            </p:cNvPr>
            <p:cNvPicPr>
              <a:picLocks noChangeAspect="1"/>
            </p:cNvPicPr>
            <p:nvPr/>
          </p:nvPicPr>
          <p:blipFill>
            <a:blip r:embed="rId5"/>
            <a:stretch>
              <a:fillRect/>
            </a:stretch>
          </p:blipFill>
          <p:spPr>
            <a:xfrm>
              <a:off x="4976426" y="6564971"/>
              <a:ext cx="2493741" cy="704850"/>
            </a:xfrm>
            <a:prstGeom prst="rect">
              <a:avLst/>
            </a:prstGeom>
          </p:spPr>
        </p:pic>
        <p:pic>
          <p:nvPicPr>
            <p:cNvPr id="46" name="Picture 45" descr="A pizza restaurant with a pizza sign&#10;&#10;자동 생성된 설명">
              <a:extLst>
                <a:ext uri="{FF2B5EF4-FFF2-40B4-BE49-F238E27FC236}">
                  <a16:creationId xmlns:a16="http://schemas.microsoft.com/office/drawing/2014/main" id="{11A2FBCF-E121-489C-23C7-5BA1707B70A8}"/>
                </a:ext>
              </a:extLst>
            </p:cNvPr>
            <p:cNvPicPr>
              <a:picLocks noChangeAspect="1"/>
            </p:cNvPicPr>
            <p:nvPr/>
          </p:nvPicPr>
          <p:blipFill>
            <a:blip r:embed="rId6"/>
            <a:stretch>
              <a:fillRect/>
            </a:stretch>
          </p:blipFill>
          <p:spPr>
            <a:xfrm>
              <a:off x="4971647" y="7265010"/>
              <a:ext cx="2500253" cy="1668443"/>
            </a:xfrm>
            <a:prstGeom prst="rect">
              <a:avLst/>
            </a:prstGeom>
          </p:spPr>
        </p:pic>
      </p:grpSp>
      <p:grpSp>
        <p:nvGrpSpPr>
          <p:cNvPr id="52" name="Group 51">
            <a:extLst>
              <a:ext uri="{FF2B5EF4-FFF2-40B4-BE49-F238E27FC236}">
                <a16:creationId xmlns:a16="http://schemas.microsoft.com/office/drawing/2014/main" id="{23AFFFF8-5C69-37C0-F97F-B23850A43881}"/>
              </a:ext>
            </a:extLst>
          </p:cNvPr>
          <p:cNvGrpSpPr/>
          <p:nvPr/>
        </p:nvGrpSpPr>
        <p:grpSpPr>
          <a:xfrm>
            <a:off x="342287" y="8097897"/>
            <a:ext cx="2706345" cy="1938699"/>
            <a:chOff x="342287" y="7403416"/>
            <a:chExt cx="2662940" cy="2662116"/>
          </a:xfrm>
        </p:grpSpPr>
        <p:grpSp>
          <p:nvGrpSpPr>
            <p:cNvPr id="47" name="Group 46">
              <a:extLst>
                <a:ext uri="{FF2B5EF4-FFF2-40B4-BE49-F238E27FC236}">
                  <a16:creationId xmlns:a16="http://schemas.microsoft.com/office/drawing/2014/main" id="{438D1A45-0E52-804D-F3D2-DA67AAFFAB4D}"/>
                </a:ext>
              </a:extLst>
            </p:cNvPr>
            <p:cNvGrpSpPr/>
            <p:nvPr/>
          </p:nvGrpSpPr>
          <p:grpSpPr>
            <a:xfrm>
              <a:off x="527981" y="7576620"/>
              <a:ext cx="2288840" cy="2324473"/>
              <a:chOff x="759474" y="6448088"/>
              <a:chExt cx="2288840" cy="2324473"/>
            </a:xfrm>
          </p:grpSpPr>
          <p:pic>
            <p:nvPicPr>
              <p:cNvPr id="44" name="Picture 43" descr="A yellow stars in a speech bubble&#10;&#10;자동 생성된 설명">
                <a:extLst>
                  <a:ext uri="{FF2B5EF4-FFF2-40B4-BE49-F238E27FC236}">
                    <a16:creationId xmlns:a16="http://schemas.microsoft.com/office/drawing/2014/main" id="{0E1D8CD1-3F7A-4016-4C62-8065F1A03566}"/>
                  </a:ext>
                </a:extLst>
              </p:cNvPr>
              <p:cNvPicPr>
                <a:picLocks noChangeAspect="1"/>
              </p:cNvPicPr>
              <p:nvPr/>
            </p:nvPicPr>
            <p:blipFill>
              <a:blip r:embed="rId7"/>
              <a:stretch>
                <a:fillRect/>
              </a:stretch>
            </p:blipFill>
            <p:spPr>
              <a:xfrm>
                <a:off x="759474" y="6448088"/>
                <a:ext cx="2281659" cy="656864"/>
              </a:xfrm>
              <a:prstGeom prst="rect">
                <a:avLst/>
              </a:prstGeom>
            </p:spPr>
          </p:pic>
          <p:pic>
            <p:nvPicPr>
              <p:cNvPr id="45" name="Picture 44" descr="A donut shop with a table and chairs&#10;&#10;자동 생성된 설명">
                <a:extLst>
                  <a:ext uri="{FF2B5EF4-FFF2-40B4-BE49-F238E27FC236}">
                    <a16:creationId xmlns:a16="http://schemas.microsoft.com/office/drawing/2014/main" id="{1E93B860-1A54-8F98-A720-BA97CFE9D058}"/>
                  </a:ext>
                </a:extLst>
              </p:cNvPr>
              <p:cNvPicPr>
                <a:picLocks noChangeAspect="1"/>
              </p:cNvPicPr>
              <p:nvPr/>
            </p:nvPicPr>
            <p:blipFill>
              <a:blip r:embed="rId8"/>
              <a:stretch>
                <a:fillRect/>
              </a:stretch>
            </p:blipFill>
            <p:spPr>
              <a:xfrm>
                <a:off x="762193" y="7103033"/>
                <a:ext cx="2286121" cy="1669528"/>
              </a:xfrm>
              <a:prstGeom prst="rect">
                <a:avLst/>
              </a:prstGeom>
            </p:spPr>
          </p:pic>
        </p:grpSp>
        <p:sp>
          <p:nvSpPr>
            <p:cNvPr id="49" name="Rectangle: Rounded Corners 48">
              <a:extLst>
                <a:ext uri="{FF2B5EF4-FFF2-40B4-BE49-F238E27FC236}">
                  <a16:creationId xmlns:a16="http://schemas.microsoft.com/office/drawing/2014/main" id="{F2BD8853-1A61-6BC5-C94A-4E39212303A3}"/>
                </a:ext>
              </a:extLst>
            </p:cNvPr>
            <p:cNvSpPr/>
            <p:nvPr/>
          </p:nvSpPr>
          <p:spPr>
            <a:xfrm>
              <a:off x="342287" y="7403416"/>
              <a:ext cx="2662940" cy="2662116"/>
            </a:xfrm>
            <a:prstGeom prst="round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Speech Bubble: Oval 49">
            <a:extLst>
              <a:ext uri="{FF2B5EF4-FFF2-40B4-BE49-F238E27FC236}">
                <a16:creationId xmlns:a16="http://schemas.microsoft.com/office/drawing/2014/main" id="{79A6F383-3550-46B6-9A5A-453A18396183}"/>
              </a:ext>
            </a:extLst>
          </p:cNvPr>
          <p:cNvSpPr/>
          <p:nvPr/>
        </p:nvSpPr>
        <p:spPr>
          <a:xfrm>
            <a:off x="998317" y="6452886"/>
            <a:ext cx="2503021" cy="1200874"/>
          </a:xfrm>
          <a:prstGeom prst="wedgeEllipseCallou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a:solidFill>
                  <a:schemeClr val="tx1"/>
                </a:solidFill>
                <a:ea typeface="Calibri"/>
                <a:cs typeface="Calibri"/>
              </a:rPr>
              <a:t>추천시스템의 </a:t>
            </a:r>
          </a:p>
          <a:p>
            <a:pPr algn="ctr"/>
            <a:r>
              <a:rPr lang="ko-KR" altLang="en-US" b="1">
                <a:solidFill>
                  <a:schemeClr val="tx1"/>
                </a:solidFill>
                <a:ea typeface="Calibri"/>
                <a:cs typeface="Calibri"/>
              </a:rPr>
              <a:t>도넛 가게 추천</a:t>
            </a:r>
            <a:endParaRPr lang="ko-KR">
              <a:solidFill>
                <a:schemeClr val="tx1"/>
              </a:solidFill>
            </a:endParaRPr>
          </a:p>
        </p:txBody>
      </p:sp>
      <p:grpSp>
        <p:nvGrpSpPr>
          <p:cNvPr id="53" name="Group 52">
            <a:extLst>
              <a:ext uri="{FF2B5EF4-FFF2-40B4-BE49-F238E27FC236}">
                <a16:creationId xmlns:a16="http://schemas.microsoft.com/office/drawing/2014/main" id="{85DC2CEC-D7AF-18A3-8D4E-0159A414C5B0}"/>
              </a:ext>
            </a:extLst>
          </p:cNvPr>
          <p:cNvGrpSpPr/>
          <p:nvPr/>
        </p:nvGrpSpPr>
        <p:grpSpPr>
          <a:xfrm>
            <a:off x="14405013" y="8098619"/>
            <a:ext cx="2427912" cy="1572724"/>
            <a:chOff x="4971647" y="6564971"/>
            <a:chExt cx="2500253" cy="2368482"/>
          </a:xfrm>
        </p:grpSpPr>
        <p:pic>
          <p:nvPicPr>
            <p:cNvPr id="54" name="Picture 53" descr="A yellow stars in a speech bubble&#10;&#10;자동 생성된 설명">
              <a:extLst>
                <a:ext uri="{FF2B5EF4-FFF2-40B4-BE49-F238E27FC236}">
                  <a16:creationId xmlns:a16="http://schemas.microsoft.com/office/drawing/2014/main" id="{9836D5F9-ED08-6DE0-4A0E-08408DAA0145}"/>
                </a:ext>
              </a:extLst>
            </p:cNvPr>
            <p:cNvPicPr>
              <a:picLocks noChangeAspect="1"/>
            </p:cNvPicPr>
            <p:nvPr/>
          </p:nvPicPr>
          <p:blipFill>
            <a:blip r:embed="rId5"/>
            <a:stretch>
              <a:fillRect/>
            </a:stretch>
          </p:blipFill>
          <p:spPr>
            <a:xfrm>
              <a:off x="4976426" y="6564971"/>
              <a:ext cx="2493741" cy="704850"/>
            </a:xfrm>
            <a:prstGeom prst="rect">
              <a:avLst/>
            </a:prstGeom>
          </p:spPr>
        </p:pic>
        <p:pic>
          <p:nvPicPr>
            <p:cNvPr id="55" name="Picture 54" descr="A pizza restaurant with a pizza sign&#10;&#10;자동 생성된 설명">
              <a:extLst>
                <a:ext uri="{FF2B5EF4-FFF2-40B4-BE49-F238E27FC236}">
                  <a16:creationId xmlns:a16="http://schemas.microsoft.com/office/drawing/2014/main" id="{36E3E259-32B1-D72E-A8E0-4251AB951C3B}"/>
                </a:ext>
              </a:extLst>
            </p:cNvPr>
            <p:cNvPicPr>
              <a:picLocks noChangeAspect="1"/>
            </p:cNvPicPr>
            <p:nvPr/>
          </p:nvPicPr>
          <p:blipFill>
            <a:blip r:embed="rId6"/>
            <a:stretch>
              <a:fillRect/>
            </a:stretch>
          </p:blipFill>
          <p:spPr>
            <a:xfrm>
              <a:off x="4971647" y="7265010"/>
              <a:ext cx="2500253" cy="1668443"/>
            </a:xfrm>
            <a:prstGeom prst="rect">
              <a:avLst/>
            </a:prstGeom>
          </p:spPr>
        </p:pic>
      </p:grpSp>
      <p:grpSp>
        <p:nvGrpSpPr>
          <p:cNvPr id="57" name="Group 56">
            <a:extLst>
              <a:ext uri="{FF2B5EF4-FFF2-40B4-BE49-F238E27FC236}">
                <a16:creationId xmlns:a16="http://schemas.microsoft.com/office/drawing/2014/main" id="{C922A85C-B107-A1A4-B7E7-36288B5CB379}"/>
              </a:ext>
            </a:extLst>
          </p:cNvPr>
          <p:cNvGrpSpPr/>
          <p:nvPr/>
        </p:nvGrpSpPr>
        <p:grpSpPr>
          <a:xfrm>
            <a:off x="11136311" y="8093819"/>
            <a:ext cx="2326147" cy="1562594"/>
            <a:chOff x="759474" y="6448088"/>
            <a:chExt cx="2288840" cy="2324473"/>
          </a:xfrm>
        </p:grpSpPr>
        <p:pic>
          <p:nvPicPr>
            <p:cNvPr id="59" name="Picture 58" descr="A yellow stars in a speech bubble&#10;&#10;자동 생성된 설명">
              <a:extLst>
                <a:ext uri="{FF2B5EF4-FFF2-40B4-BE49-F238E27FC236}">
                  <a16:creationId xmlns:a16="http://schemas.microsoft.com/office/drawing/2014/main" id="{3FB09219-480C-33A1-8463-A7C96D602653}"/>
                </a:ext>
              </a:extLst>
            </p:cNvPr>
            <p:cNvPicPr>
              <a:picLocks noChangeAspect="1"/>
            </p:cNvPicPr>
            <p:nvPr/>
          </p:nvPicPr>
          <p:blipFill>
            <a:blip r:embed="rId7"/>
            <a:stretch>
              <a:fillRect/>
            </a:stretch>
          </p:blipFill>
          <p:spPr>
            <a:xfrm>
              <a:off x="759474" y="6448088"/>
              <a:ext cx="2281659" cy="656864"/>
            </a:xfrm>
            <a:prstGeom prst="rect">
              <a:avLst/>
            </a:prstGeom>
          </p:spPr>
        </p:pic>
        <p:pic>
          <p:nvPicPr>
            <p:cNvPr id="60" name="Picture 59" descr="A donut shop with a table and chairs&#10;&#10;자동 생성된 설명">
              <a:extLst>
                <a:ext uri="{FF2B5EF4-FFF2-40B4-BE49-F238E27FC236}">
                  <a16:creationId xmlns:a16="http://schemas.microsoft.com/office/drawing/2014/main" id="{47B3AA12-F570-93C6-FCF4-F3738BA79B0E}"/>
                </a:ext>
              </a:extLst>
            </p:cNvPr>
            <p:cNvPicPr>
              <a:picLocks noChangeAspect="1"/>
            </p:cNvPicPr>
            <p:nvPr/>
          </p:nvPicPr>
          <p:blipFill>
            <a:blip r:embed="rId8"/>
            <a:stretch>
              <a:fillRect/>
            </a:stretch>
          </p:blipFill>
          <p:spPr>
            <a:xfrm>
              <a:off x="762193" y="7103033"/>
              <a:ext cx="2286121" cy="1669528"/>
            </a:xfrm>
            <a:prstGeom prst="rect">
              <a:avLst/>
            </a:prstGeom>
          </p:spPr>
        </p:pic>
      </p:grpSp>
      <p:sp>
        <p:nvSpPr>
          <p:cNvPr id="58" name="Rectangle: Rounded Corners 57">
            <a:extLst>
              <a:ext uri="{FF2B5EF4-FFF2-40B4-BE49-F238E27FC236}">
                <a16:creationId xmlns:a16="http://schemas.microsoft.com/office/drawing/2014/main" id="{0BB3B49F-712F-A34F-AC63-438A7B066A43}"/>
              </a:ext>
            </a:extLst>
          </p:cNvPr>
          <p:cNvSpPr/>
          <p:nvPr/>
        </p:nvSpPr>
        <p:spPr>
          <a:xfrm>
            <a:off x="14260843" y="7909808"/>
            <a:ext cx="2706345" cy="1938699"/>
          </a:xfrm>
          <a:prstGeom prst="round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Speech Bubble: Oval 60">
            <a:extLst>
              <a:ext uri="{FF2B5EF4-FFF2-40B4-BE49-F238E27FC236}">
                <a16:creationId xmlns:a16="http://schemas.microsoft.com/office/drawing/2014/main" id="{EF75FFE8-20DC-99E0-661A-182F80F7544E}"/>
              </a:ext>
            </a:extLst>
          </p:cNvPr>
          <p:cNvSpPr/>
          <p:nvPr/>
        </p:nvSpPr>
        <p:spPr>
          <a:xfrm>
            <a:off x="14945810" y="6452885"/>
            <a:ext cx="2503022" cy="1200874"/>
          </a:xfrm>
          <a:prstGeom prst="wedgeEllipseCallou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b="1">
                <a:solidFill>
                  <a:schemeClr val="tx1"/>
                </a:solidFill>
                <a:ea typeface="Calibri"/>
                <a:cs typeface="Calibri"/>
              </a:rPr>
              <a:t>사용자가 </a:t>
            </a:r>
            <a:endParaRPr lang="en-US" altLang="ko-KR">
              <a:solidFill>
                <a:schemeClr val="tx1"/>
              </a:solidFill>
            </a:endParaRPr>
          </a:p>
          <a:p>
            <a:pPr algn="ctr"/>
            <a:r>
              <a:rPr lang="ko-KR" altLang="en-US" b="1">
                <a:solidFill>
                  <a:schemeClr val="tx1"/>
                </a:solidFill>
                <a:ea typeface="Calibri"/>
                <a:cs typeface="Calibri"/>
              </a:rPr>
              <a:t>선호하는 가게</a:t>
            </a:r>
            <a:endParaRPr lang="ko-KR">
              <a:solidFill>
                <a:schemeClr val="tx1"/>
              </a:solidFill>
            </a:endParaRPr>
          </a:p>
        </p:txBody>
      </p:sp>
      <p:sp>
        <p:nvSpPr>
          <p:cNvPr id="62" name="Arrow: Right 61">
            <a:extLst>
              <a:ext uri="{FF2B5EF4-FFF2-40B4-BE49-F238E27FC236}">
                <a16:creationId xmlns:a16="http://schemas.microsoft.com/office/drawing/2014/main" id="{A851CBB7-2CE9-A6D8-7261-1A26EAF274E4}"/>
              </a:ext>
            </a:extLst>
          </p:cNvPr>
          <p:cNvSpPr/>
          <p:nvPr/>
        </p:nvSpPr>
        <p:spPr>
          <a:xfrm>
            <a:off x="6392157" y="8484357"/>
            <a:ext cx="949010" cy="115423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Right 62">
            <a:extLst>
              <a:ext uri="{FF2B5EF4-FFF2-40B4-BE49-F238E27FC236}">
                <a16:creationId xmlns:a16="http://schemas.microsoft.com/office/drawing/2014/main" id="{408BE539-CE83-66C6-7286-C0F95BF7A709}"/>
              </a:ext>
            </a:extLst>
          </p:cNvPr>
          <p:cNvSpPr/>
          <p:nvPr/>
        </p:nvSpPr>
        <p:spPr>
          <a:xfrm>
            <a:off x="9835625" y="8498825"/>
            <a:ext cx="949010" cy="115423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591072"/>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BDE"/>
        </a:solidFill>
        <a:effectLst/>
      </p:bgPr>
    </p:bg>
    <p:spTree>
      <p:nvGrpSpPr>
        <p:cNvPr id="1" name=""/>
        <p:cNvGrpSpPr/>
        <p:nvPr/>
      </p:nvGrpSpPr>
      <p:grpSpPr>
        <a:xfrm>
          <a:off x="0" y="0"/>
          <a:ext cx="0" cy="0"/>
          <a:chOff x="0" y="0"/>
          <a:chExt cx="0" cy="0"/>
        </a:xfrm>
      </p:grpSpPr>
      <p:grpSp>
        <p:nvGrpSpPr>
          <p:cNvPr id="2" name="Group 2"/>
          <p:cNvGrpSpPr/>
          <p:nvPr/>
        </p:nvGrpSpPr>
        <p:grpSpPr>
          <a:xfrm>
            <a:off x="2373040" y="114196"/>
            <a:ext cx="3017533" cy="1211035"/>
            <a:chOff x="0" y="0"/>
            <a:chExt cx="2025253" cy="812800"/>
          </a:xfrm>
        </p:grpSpPr>
        <p:sp>
          <p:nvSpPr>
            <p:cNvPr id="3" name="Freeform 3"/>
            <p:cNvSpPr/>
            <p:nvPr/>
          </p:nvSpPr>
          <p:spPr>
            <a:xfrm>
              <a:off x="0" y="0"/>
              <a:ext cx="2025253" cy="812800"/>
            </a:xfrm>
            <a:custGeom>
              <a:avLst/>
              <a:gdLst/>
              <a:ahLst/>
              <a:cxnLst/>
              <a:rect l="l" t="t" r="r" b="b"/>
              <a:pathLst>
                <a:path w="2025253" h="812800">
                  <a:moveTo>
                    <a:pt x="1012626" y="0"/>
                  </a:moveTo>
                  <a:cubicBezTo>
                    <a:pt x="453368" y="0"/>
                    <a:pt x="0" y="181951"/>
                    <a:pt x="0" y="406400"/>
                  </a:cubicBezTo>
                  <a:cubicBezTo>
                    <a:pt x="0" y="630849"/>
                    <a:pt x="453368" y="812800"/>
                    <a:pt x="1012626" y="812800"/>
                  </a:cubicBezTo>
                  <a:cubicBezTo>
                    <a:pt x="1571884" y="812800"/>
                    <a:pt x="2025253" y="630849"/>
                    <a:pt x="2025253" y="406400"/>
                  </a:cubicBezTo>
                  <a:cubicBezTo>
                    <a:pt x="2025253" y="181951"/>
                    <a:pt x="1571884" y="0"/>
                    <a:pt x="1012626" y="0"/>
                  </a:cubicBezTo>
                  <a:close/>
                </a:path>
              </a:pathLst>
            </a:custGeom>
            <a:solidFill>
              <a:srgbClr val="FFFFFF"/>
            </a:solidFill>
          </p:spPr>
          <p:txBody>
            <a:bodyPr/>
            <a:lstStyle/>
            <a:p>
              <a:endParaRPr lang="ko-KR" altLang="en-US"/>
            </a:p>
          </p:txBody>
        </p:sp>
        <p:sp>
          <p:nvSpPr>
            <p:cNvPr id="4" name="TextBox 4"/>
            <p:cNvSpPr txBox="1"/>
            <p:nvPr/>
          </p:nvSpPr>
          <p:spPr>
            <a:xfrm>
              <a:off x="189867" y="28575"/>
              <a:ext cx="1645518" cy="7080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flipV="1">
            <a:off x="5746957" y="205596"/>
            <a:ext cx="0" cy="1028235"/>
          </a:xfrm>
          <a:prstGeom prst="line">
            <a:avLst/>
          </a:prstGeom>
          <a:ln w="19050" cap="flat">
            <a:solidFill>
              <a:srgbClr val="AB8A66"/>
            </a:solidFill>
            <a:prstDash val="solid"/>
            <a:headEnd type="none" w="sm" len="sm"/>
            <a:tailEnd type="none" w="sm" len="sm"/>
          </a:ln>
        </p:spPr>
        <p:txBody>
          <a:bodyPr/>
          <a:lstStyle/>
          <a:p>
            <a:endParaRPr lang="ko-KR" altLang="en-US"/>
          </a:p>
        </p:txBody>
      </p:sp>
      <p:sp>
        <p:nvSpPr>
          <p:cNvPr id="15" name="TextBox 15"/>
          <p:cNvSpPr txBox="1"/>
          <p:nvPr/>
        </p:nvSpPr>
        <p:spPr>
          <a:xfrm>
            <a:off x="3044848" y="258415"/>
            <a:ext cx="1673913" cy="970137"/>
          </a:xfrm>
          <a:prstGeom prst="rect">
            <a:avLst/>
          </a:prstGeom>
        </p:spPr>
        <p:txBody>
          <a:bodyPr lIns="0" tIns="0" rIns="0" bIns="0" rtlCol="0" anchor="t">
            <a:spAutoFit/>
          </a:bodyPr>
          <a:lstStyle/>
          <a:p>
            <a:pPr algn="ctr">
              <a:lnSpc>
                <a:spcPts val="3926"/>
              </a:lnSpc>
            </a:pPr>
            <a:r>
              <a:rPr lang="en-US" sz="2800" err="1">
                <a:solidFill>
                  <a:srgbClr val="AB8A66"/>
                </a:solidFill>
                <a:ea typeface="TDTD고딕 Bold"/>
              </a:rPr>
              <a:t>프로젝트</a:t>
            </a:r>
            <a:endParaRPr lang="en-US" sz="2800">
              <a:solidFill>
                <a:srgbClr val="AB8A66"/>
              </a:solidFill>
              <a:ea typeface="TDTD고딕 Bold"/>
            </a:endParaRPr>
          </a:p>
          <a:p>
            <a:pPr algn="ctr">
              <a:lnSpc>
                <a:spcPts val="3926"/>
              </a:lnSpc>
            </a:pPr>
            <a:r>
              <a:rPr lang="ko-KR" altLang="en-US" sz="2800">
                <a:solidFill>
                  <a:srgbClr val="AB8A66"/>
                </a:solidFill>
                <a:ea typeface="TDTD고딕 Bold"/>
                <a:cs typeface="Calibri"/>
              </a:rPr>
              <a:t>모델 선정</a:t>
            </a:r>
          </a:p>
        </p:txBody>
      </p:sp>
      <p:sp>
        <p:nvSpPr>
          <p:cNvPr id="16" name="TextBox 16"/>
          <p:cNvSpPr txBox="1"/>
          <p:nvPr/>
        </p:nvSpPr>
        <p:spPr>
          <a:xfrm>
            <a:off x="6054977" y="428740"/>
            <a:ext cx="6486821" cy="490519"/>
          </a:xfrm>
          <a:prstGeom prst="rect">
            <a:avLst/>
          </a:prstGeom>
        </p:spPr>
        <p:txBody>
          <a:bodyPr wrap="square" lIns="0" tIns="0" rIns="0" bIns="0" rtlCol="0" anchor="t">
            <a:spAutoFit/>
          </a:bodyPr>
          <a:lstStyle/>
          <a:p>
            <a:pPr>
              <a:lnSpc>
                <a:spcPts val="4149"/>
              </a:lnSpc>
            </a:pPr>
            <a:r>
              <a:rPr lang="ko-KR" altLang="en-US" sz="2950" dirty="0" err="1">
                <a:solidFill>
                  <a:srgbClr val="795635"/>
                </a:solidFill>
                <a:latin typeface="Malgun Gothic"/>
                <a:ea typeface="Malgun Gothic"/>
                <a:cs typeface="Calibri"/>
              </a:rPr>
              <a:t>LightFm</a:t>
            </a:r>
            <a:r>
              <a:rPr lang="ko-KR" altLang="en-US" sz="2950" dirty="0">
                <a:solidFill>
                  <a:srgbClr val="795635"/>
                </a:solidFill>
                <a:latin typeface="Malgun Gothic"/>
                <a:ea typeface="Malgun Gothic"/>
                <a:cs typeface="Calibri"/>
              </a:rPr>
              <a:t>, </a:t>
            </a:r>
            <a:r>
              <a:rPr lang="ko-KR" altLang="en-US" sz="2950" dirty="0" err="1">
                <a:solidFill>
                  <a:srgbClr val="795635"/>
                </a:solidFill>
                <a:latin typeface="Malgun Gothic"/>
                <a:ea typeface="Malgun Gothic"/>
                <a:cs typeface="Calibri"/>
              </a:rPr>
              <a:t>Buffalo</a:t>
            </a:r>
            <a:r>
              <a:rPr lang="ko-KR" altLang="en-US" sz="2950" dirty="0">
                <a:solidFill>
                  <a:srgbClr val="795635"/>
                </a:solidFill>
                <a:latin typeface="Malgun Gothic"/>
                <a:ea typeface="Malgun Gothic"/>
                <a:cs typeface="Calibri"/>
              </a:rPr>
              <a:t> 라이브러리</a:t>
            </a:r>
          </a:p>
        </p:txBody>
      </p:sp>
      <p:grpSp>
        <p:nvGrpSpPr>
          <p:cNvPr id="6" name="Group 5">
            <a:extLst>
              <a:ext uri="{FF2B5EF4-FFF2-40B4-BE49-F238E27FC236}">
                <a16:creationId xmlns:a16="http://schemas.microsoft.com/office/drawing/2014/main" id="{0A995545-2834-CAA3-9D1E-48481B8FBFF8}"/>
              </a:ext>
            </a:extLst>
          </p:cNvPr>
          <p:cNvGrpSpPr/>
          <p:nvPr/>
        </p:nvGrpSpPr>
        <p:grpSpPr>
          <a:xfrm>
            <a:off x="135354" y="1940092"/>
            <a:ext cx="5950680" cy="2884092"/>
            <a:chOff x="9715498" y="1879934"/>
            <a:chExt cx="6497053" cy="2899131"/>
          </a:xfrm>
        </p:grpSpPr>
        <p:sp>
          <p:nvSpPr>
            <p:cNvPr id="28" name="순서도: 자기 디스크 5">
              <a:extLst>
                <a:ext uri="{FF2B5EF4-FFF2-40B4-BE49-F238E27FC236}">
                  <a16:creationId xmlns:a16="http://schemas.microsoft.com/office/drawing/2014/main" id="{487E4C2E-5B64-2542-3632-166C34753558}"/>
                </a:ext>
              </a:extLst>
            </p:cNvPr>
            <p:cNvSpPr/>
            <p:nvPr/>
          </p:nvSpPr>
          <p:spPr>
            <a:xfrm>
              <a:off x="10408644" y="2402392"/>
              <a:ext cx="1885219" cy="1712844"/>
            </a:xfrm>
            <a:prstGeom prst="flowChartMagneticDisk">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err="1">
                  <a:solidFill>
                    <a:schemeClr val="tx1"/>
                  </a:solidFill>
                  <a:ea typeface="맑은 고딕"/>
                  <a:cs typeface="Calibri"/>
                </a:rPr>
                <a:t>LightFm</a:t>
              </a:r>
            </a:p>
          </p:txBody>
        </p:sp>
        <p:sp>
          <p:nvSpPr>
            <p:cNvPr id="29" name="순서도: 자기 디스크 5">
              <a:extLst>
                <a:ext uri="{FF2B5EF4-FFF2-40B4-BE49-F238E27FC236}">
                  <a16:creationId xmlns:a16="http://schemas.microsoft.com/office/drawing/2014/main" id="{BF1ED1B7-8B59-F7A7-1733-9AE8A70EBB0F}"/>
                </a:ext>
              </a:extLst>
            </p:cNvPr>
            <p:cNvSpPr/>
            <p:nvPr/>
          </p:nvSpPr>
          <p:spPr>
            <a:xfrm>
              <a:off x="13553018" y="2402392"/>
              <a:ext cx="1885219" cy="1712844"/>
            </a:xfrm>
            <a:prstGeom prst="flowChartMagneticDisk">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a:solidFill>
                    <a:schemeClr val="tx1"/>
                  </a:solidFill>
                  <a:ea typeface="맑은 고딕"/>
                  <a:cs typeface="Calibri"/>
                </a:rPr>
                <a:t>Buffalo</a:t>
              </a:r>
              <a:endParaRPr lang="en-US">
                <a:solidFill>
                  <a:schemeClr val="tx1"/>
                </a:solidFill>
              </a:endParaRPr>
            </a:p>
          </p:txBody>
        </p:sp>
        <p:sp>
          <p:nvSpPr>
            <p:cNvPr id="32" name="Rectangle: Rounded Corners 31">
              <a:extLst>
                <a:ext uri="{FF2B5EF4-FFF2-40B4-BE49-F238E27FC236}">
                  <a16:creationId xmlns:a16="http://schemas.microsoft.com/office/drawing/2014/main" id="{BCCB0CB7-ED67-9DEC-A4DE-7BA493616DE5}"/>
                </a:ext>
              </a:extLst>
            </p:cNvPr>
            <p:cNvSpPr/>
            <p:nvPr/>
          </p:nvSpPr>
          <p:spPr>
            <a:xfrm>
              <a:off x="9715498" y="1879934"/>
              <a:ext cx="6497053" cy="2899131"/>
            </a:xfrm>
            <a:prstGeom prst="round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그림 8" descr="원, 블랙, 그래픽, 흑백이(가) 표시된 사진&#10;&#10;자동 생성된 설명">
            <a:extLst>
              <a:ext uri="{FF2B5EF4-FFF2-40B4-BE49-F238E27FC236}">
                <a16:creationId xmlns:a16="http://schemas.microsoft.com/office/drawing/2014/main" id="{C919665D-82AE-1292-959E-0286634AF814}"/>
              </a:ext>
            </a:extLst>
          </p:cNvPr>
          <p:cNvPicPr>
            <a:picLocks noChangeAspect="1"/>
          </p:cNvPicPr>
          <p:nvPr/>
        </p:nvPicPr>
        <p:blipFill>
          <a:blip r:embed="rId4"/>
          <a:stretch>
            <a:fillRect/>
          </a:stretch>
        </p:blipFill>
        <p:spPr>
          <a:xfrm>
            <a:off x="108621" y="8251165"/>
            <a:ext cx="2711973" cy="1934997"/>
          </a:xfrm>
          <a:prstGeom prst="rect">
            <a:avLst/>
          </a:prstGeom>
        </p:spPr>
      </p:pic>
      <p:sp>
        <p:nvSpPr>
          <p:cNvPr id="17" name="Arrow: Right 16">
            <a:extLst>
              <a:ext uri="{FF2B5EF4-FFF2-40B4-BE49-F238E27FC236}">
                <a16:creationId xmlns:a16="http://schemas.microsoft.com/office/drawing/2014/main" id="{0EF6CB79-DE60-BE43-4E17-B891B8963260}"/>
              </a:ext>
            </a:extLst>
          </p:cNvPr>
          <p:cNvSpPr/>
          <p:nvPr/>
        </p:nvSpPr>
        <p:spPr>
          <a:xfrm>
            <a:off x="6462406" y="2540148"/>
            <a:ext cx="1368592" cy="1819776"/>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2953CA7E-9812-DEFF-1954-432D5CCD5F65}"/>
              </a:ext>
            </a:extLst>
          </p:cNvPr>
          <p:cNvSpPr/>
          <p:nvPr/>
        </p:nvSpPr>
        <p:spPr>
          <a:xfrm>
            <a:off x="13043984" y="2476563"/>
            <a:ext cx="1368592" cy="1819776"/>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3498A525-30EB-C0BC-55DF-014C35C036C7}"/>
              </a:ext>
            </a:extLst>
          </p:cNvPr>
          <p:cNvSpPr/>
          <p:nvPr/>
        </p:nvSpPr>
        <p:spPr>
          <a:xfrm>
            <a:off x="14753152" y="1394864"/>
            <a:ext cx="3269848" cy="3211974"/>
          </a:xfrm>
          <a:prstGeom prst="cub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400" b="1">
                <a:solidFill>
                  <a:schemeClr val="tx1"/>
                </a:solidFill>
                <a:ea typeface="맑은 고딕"/>
                <a:cs typeface="Calibri"/>
              </a:rPr>
              <a:t>상위 </a:t>
            </a:r>
            <a:r>
              <a:rPr lang="ko-KR" altLang="en-US" sz="2400" b="1" err="1">
                <a:solidFill>
                  <a:schemeClr val="tx1"/>
                </a:solidFill>
                <a:ea typeface="맑은 고딕"/>
                <a:cs typeface="Calibri"/>
              </a:rPr>
              <a:t>N개</a:t>
            </a:r>
            <a:r>
              <a:rPr lang="ko-KR" altLang="en-US" sz="2400" b="1">
                <a:solidFill>
                  <a:schemeClr val="tx1"/>
                </a:solidFill>
                <a:ea typeface="맑은 고딕"/>
                <a:cs typeface="Calibri"/>
              </a:rPr>
              <a:t> </a:t>
            </a:r>
            <a:endParaRPr lang="en-US" altLang="ko-KR" sz="2400" b="1">
              <a:solidFill>
                <a:schemeClr val="tx1"/>
              </a:solidFill>
              <a:ea typeface="Calibri"/>
              <a:cs typeface="Calibri"/>
            </a:endParaRPr>
          </a:p>
          <a:p>
            <a:pPr algn="ctr"/>
            <a:r>
              <a:rPr lang="ko-KR" altLang="en-US" sz="2400" b="1">
                <a:solidFill>
                  <a:schemeClr val="tx1"/>
                </a:solidFill>
                <a:ea typeface="맑은 고딕"/>
                <a:cs typeface="Calibri"/>
              </a:rPr>
              <a:t>음식점 추천모델</a:t>
            </a:r>
            <a:endParaRPr lang="en-US" sz="2400" b="1">
              <a:solidFill>
                <a:schemeClr val="tx1"/>
              </a:solidFill>
              <a:ea typeface="Calibri"/>
              <a:cs typeface="Calibri"/>
            </a:endParaRPr>
          </a:p>
        </p:txBody>
      </p:sp>
      <p:sp>
        <p:nvSpPr>
          <p:cNvPr id="22" name="Speech Bubble: Oval 21">
            <a:extLst>
              <a:ext uri="{FF2B5EF4-FFF2-40B4-BE49-F238E27FC236}">
                <a16:creationId xmlns:a16="http://schemas.microsoft.com/office/drawing/2014/main" id="{7B1AF6F6-D62A-B321-4F52-E26CADEB3692}"/>
              </a:ext>
            </a:extLst>
          </p:cNvPr>
          <p:cNvSpPr/>
          <p:nvPr/>
        </p:nvSpPr>
        <p:spPr>
          <a:xfrm>
            <a:off x="622140" y="6886936"/>
            <a:ext cx="3009413" cy="1200874"/>
          </a:xfrm>
          <a:prstGeom prst="wedgeEllipseCallou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b="1">
                <a:solidFill>
                  <a:schemeClr val="tx1"/>
                </a:solidFill>
                <a:ea typeface="맑은 고딕"/>
                <a:cs typeface="Calibri"/>
              </a:rPr>
              <a:t>주로 도넛보다는 </a:t>
            </a:r>
            <a:endParaRPr lang="ko-KR" altLang="en-US" b="1">
              <a:solidFill>
                <a:schemeClr val="tx1"/>
              </a:solidFill>
              <a:ea typeface="맑은 고딕" panose="020B0503020000020004" pitchFamily="34" charset="-127"/>
              <a:cs typeface="Calibri"/>
            </a:endParaRPr>
          </a:p>
          <a:p>
            <a:pPr algn="ctr"/>
            <a:r>
              <a:rPr lang="ko-KR" altLang="en-US" b="1" err="1">
                <a:solidFill>
                  <a:schemeClr val="tx1"/>
                </a:solidFill>
                <a:ea typeface="맑은 고딕"/>
                <a:cs typeface="Calibri"/>
              </a:rPr>
              <a:t>피자집</a:t>
            </a:r>
            <a:r>
              <a:rPr lang="ko-KR" altLang="en-US" b="1">
                <a:solidFill>
                  <a:schemeClr val="tx1"/>
                </a:solidFill>
                <a:ea typeface="맑은 고딕"/>
                <a:cs typeface="Calibri"/>
              </a:rPr>
              <a:t> 가게를 </a:t>
            </a:r>
          </a:p>
          <a:p>
            <a:pPr algn="ctr"/>
            <a:r>
              <a:rPr lang="ko-KR" altLang="en-US" b="1">
                <a:solidFill>
                  <a:schemeClr val="tx1"/>
                </a:solidFill>
                <a:ea typeface="맑은 고딕"/>
                <a:cs typeface="Calibri"/>
              </a:rPr>
              <a:t>많이 방문해</a:t>
            </a:r>
          </a:p>
        </p:txBody>
      </p:sp>
      <p:pic>
        <p:nvPicPr>
          <p:cNvPr id="24" name="Picture 23" descr="A yellow stars in a speech bubble&#10;&#10;자동 생성된 설명">
            <a:extLst>
              <a:ext uri="{FF2B5EF4-FFF2-40B4-BE49-F238E27FC236}">
                <a16:creationId xmlns:a16="http://schemas.microsoft.com/office/drawing/2014/main" id="{AEA8F1B3-EF3B-4E1D-9BB9-A0033EDCC2CA}"/>
              </a:ext>
            </a:extLst>
          </p:cNvPr>
          <p:cNvPicPr>
            <a:picLocks noChangeAspect="1"/>
          </p:cNvPicPr>
          <p:nvPr/>
        </p:nvPicPr>
        <p:blipFill>
          <a:blip r:embed="rId5"/>
          <a:stretch>
            <a:fillRect/>
          </a:stretch>
        </p:blipFill>
        <p:spPr>
          <a:xfrm>
            <a:off x="4266205" y="8359050"/>
            <a:ext cx="1829931" cy="468036"/>
          </a:xfrm>
          <a:prstGeom prst="rect">
            <a:avLst/>
          </a:prstGeom>
        </p:spPr>
      </p:pic>
      <p:pic>
        <p:nvPicPr>
          <p:cNvPr id="25" name="Picture 24" descr="A pizza restaurant with a pizza sign&#10;&#10;자동 생성된 설명">
            <a:extLst>
              <a:ext uri="{FF2B5EF4-FFF2-40B4-BE49-F238E27FC236}">
                <a16:creationId xmlns:a16="http://schemas.microsoft.com/office/drawing/2014/main" id="{DD76EAD0-6431-DC4E-68DF-53C29CD4D4B0}"/>
              </a:ext>
            </a:extLst>
          </p:cNvPr>
          <p:cNvPicPr>
            <a:picLocks noChangeAspect="1"/>
          </p:cNvPicPr>
          <p:nvPr/>
        </p:nvPicPr>
        <p:blipFill>
          <a:blip r:embed="rId6"/>
          <a:stretch>
            <a:fillRect/>
          </a:stretch>
        </p:blipFill>
        <p:spPr>
          <a:xfrm>
            <a:off x="4262698" y="8823891"/>
            <a:ext cx="1834710" cy="1107883"/>
          </a:xfrm>
          <a:prstGeom prst="rect">
            <a:avLst/>
          </a:prstGeom>
        </p:spPr>
      </p:pic>
      <p:pic>
        <p:nvPicPr>
          <p:cNvPr id="30" name="Picture 29" descr="A yellow stars in a speech bubble&#10;&#10;자동 생성된 설명">
            <a:extLst>
              <a:ext uri="{FF2B5EF4-FFF2-40B4-BE49-F238E27FC236}">
                <a16:creationId xmlns:a16="http://schemas.microsoft.com/office/drawing/2014/main" id="{46D349CA-425A-096F-B73D-807151A87D45}"/>
              </a:ext>
            </a:extLst>
          </p:cNvPr>
          <p:cNvPicPr>
            <a:picLocks noChangeAspect="1"/>
          </p:cNvPicPr>
          <p:nvPr/>
        </p:nvPicPr>
        <p:blipFill>
          <a:blip r:embed="rId7"/>
          <a:stretch>
            <a:fillRect/>
          </a:stretch>
        </p:blipFill>
        <p:spPr>
          <a:xfrm>
            <a:off x="4263843" y="6444433"/>
            <a:ext cx="1756354" cy="441568"/>
          </a:xfrm>
          <a:prstGeom prst="rect">
            <a:avLst/>
          </a:prstGeom>
        </p:spPr>
      </p:pic>
      <p:pic>
        <p:nvPicPr>
          <p:cNvPr id="31" name="Picture 30" descr="A donut shop with a table and chairs&#10;&#10;자동 생성된 설명">
            <a:extLst>
              <a:ext uri="{FF2B5EF4-FFF2-40B4-BE49-F238E27FC236}">
                <a16:creationId xmlns:a16="http://schemas.microsoft.com/office/drawing/2014/main" id="{37C959D0-07FD-4DB4-D478-DC957E4E0ACC}"/>
              </a:ext>
            </a:extLst>
          </p:cNvPr>
          <p:cNvPicPr>
            <a:picLocks noChangeAspect="1"/>
          </p:cNvPicPr>
          <p:nvPr/>
        </p:nvPicPr>
        <p:blipFill>
          <a:blip r:embed="rId8"/>
          <a:stretch>
            <a:fillRect/>
          </a:stretch>
        </p:blipFill>
        <p:spPr>
          <a:xfrm>
            <a:off x="4265936" y="6884711"/>
            <a:ext cx="1759789" cy="1122318"/>
          </a:xfrm>
          <a:prstGeom prst="rect">
            <a:avLst/>
          </a:prstGeom>
        </p:spPr>
      </p:pic>
      <p:sp>
        <p:nvSpPr>
          <p:cNvPr id="47" name="Rectangle: Rounded Corners 46">
            <a:extLst>
              <a:ext uri="{FF2B5EF4-FFF2-40B4-BE49-F238E27FC236}">
                <a16:creationId xmlns:a16="http://schemas.microsoft.com/office/drawing/2014/main" id="{6B52DCE1-F019-8A66-38A4-524B41947FB2}"/>
              </a:ext>
            </a:extLst>
          </p:cNvPr>
          <p:cNvSpPr/>
          <p:nvPr/>
        </p:nvSpPr>
        <p:spPr>
          <a:xfrm>
            <a:off x="3858098" y="6193788"/>
            <a:ext cx="4457013" cy="3868510"/>
          </a:xfrm>
          <a:prstGeom prst="round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line drawing of a star&#10;&#10;자동 생성된 설명">
            <a:extLst>
              <a:ext uri="{FF2B5EF4-FFF2-40B4-BE49-F238E27FC236}">
                <a16:creationId xmlns:a16="http://schemas.microsoft.com/office/drawing/2014/main" id="{0FCFA04C-1176-2EDE-6E55-049DB10169EF}"/>
              </a:ext>
            </a:extLst>
          </p:cNvPr>
          <p:cNvPicPr>
            <a:picLocks noChangeAspect="1"/>
          </p:cNvPicPr>
          <p:nvPr/>
        </p:nvPicPr>
        <p:blipFill>
          <a:blip r:embed="rId9"/>
          <a:stretch>
            <a:fillRect/>
          </a:stretch>
        </p:blipFill>
        <p:spPr>
          <a:xfrm>
            <a:off x="6202416" y="6450166"/>
            <a:ext cx="1837360" cy="415122"/>
          </a:xfrm>
          <a:prstGeom prst="rect">
            <a:avLst/>
          </a:prstGeom>
        </p:spPr>
      </p:pic>
      <p:pic>
        <p:nvPicPr>
          <p:cNvPr id="49" name="Picture 48" descr="A line drawing of a star&#10;&#10;자동 생성된 설명">
            <a:extLst>
              <a:ext uri="{FF2B5EF4-FFF2-40B4-BE49-F238E27FC236}">
                <a16:creationId xmlns:a16="http://schemas.microsoft.com/office/drawing/2014/main" id="{C8A9EED8-A201-6214-1823-12E5FC1E9E75}"/>
              </a:ext>
            </a:extLst>
          </p:cNvPr>
          <p:cNvPicPr>
            <a:picLocks noChangeAspect="1"/>
          </p:cNvPicPr>
          <p:nvPr/>
        </p:nvPicPr>
        <p:blipFill>
          <a:blip r:embed="rId10"/>
          <a:stretch>
            <a:fillRect/>
          </a:stretch>
        </p:blipFill>
        <p:spPr>
          <a:xfrm>
            <a:off x="6215390" y="8357805"/>
            <a:ext cx="1841941" cy="453945"/>
          </a:xfrm>
          <a:prstGeom prst="rect">
            <a:avLst/>
          </a:prstGeom>
        </p:spPr>
      </p:pic>
      <p:pic>
        <p:nvPicPr>
          <p:cNvPr id="51" name="Picture 50" descr="A pizza restaurant with a pizza sign&#10;&#10;자동 생성된 설명">
            <a:extLst>
              <a:ext uri="{FF2B5EF4-FFF2-40B4-BE49-F238E27FC236}">
                <a16:creationId xmlns:a16="http://schemas.microsoft.com/office/drawing/2014/main" id="{0E7B75E5-6618-6C59-C851-5EF566B08669}"/>
              </a:ext>
            </a:extLst>
          </p:cNvPr>
          <p:cNvPicPr>
            <a:picLocks noChangeAspect="1"/>
          </p:cNvPicPr>
          <p:nvPr/>
        </p:nvPicPr>
        <p:blipFill>
          <a:blip r:embed="rId6"/>
          <a:stretch>
            <a:fillRect/>
          </a:stretch>
        </p:blipFill>
        <p:spPr>
          <a:xfrm>
            <a:off x="6209174" y="8802670"/>
            <a:ext cx="1834710" cy="1107883"/>
          </a:xfrm>
          <a:prstGeom prst="rect">
            <a:avLst/>
          </a:prstGeom>
        </p:spPr>
      </p:pic>
      <p:pic>
        <p:nvPicPr>
          <p:cNvPr id="53" name="Picture 52" descr="A pizza restaurant with a pizza sign&#10;&#10;자동 생성된 설명">
            <a:extLst>
              <a:ext uri="{FF2B5EF4-FFF2-40B4-BE49-F238E27FC236}">
                <a16:creationId xmlns:a16="http://schemas.microsoft.com/office/drawing/2014/main" id="{F5BFA09B-FD0A-C255-312F-B223BEEF2242}"/>
              </a:ext>
            </a:extLst>
          </p:cNvPr>
          <p:cNvPicPr>
            <a:picLocks noChangeAspect="1"/>
          </p:cNvPicPr>
          <p:nvPr/>
        </p:nvPicPr>
        <p:blipFill>
          <a:blip r:embed="rId6"/>
          <a:stretch>
            <a:fillRect/>
          </a:stretch>
        </p:blipFill>
        <p:spPr>
          <a:xfrm>
            <a:off x="6209174" y="6863911"/>
            <a:ext cx="1834710" cy="1107883"/>
          </a:xfrm>
          <a:prstGeom prst="rect">
            <a:avLst/>
          </a:prstGeom>
        </p:spPr>
      </p:pic>
      <p:sp>
        <p:nvSpPr>
          <p:cNvPr id="54" name="Cube 53">
            <a:extLst>
              <a:ext uri="{FF2B5EF4-FFF2-40B4-BE49-F238E27FC236}">
                <a16:creationId xmlns:a16="http://schemas.microsoft.com/office/drawing/2014/main" id="{0E0ADA59-0C0A-24BA-8B87-CA75D23AAFA7}"/>
              </a:ext>
            </a:extLst>
          </p:cNvPr>
          <p:cNvSpPr/>
          <p:nvPr/>
        </p:nvSpPr>
        <p:spPr>
          <a:xfrm>
            <a:off x="10460619" y="6337139"/>
            <a:ext cx="3269848" cy="3211974"/>
          </a:xfrm>
          <a:prstGeom prst="cub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sz="2400" b="1">
                <a:solidFill>
                  <a:schemeClr val="tx1"/>
                </a:solidFill>
                <a:ea typeface="맑은 고딕"/>
                <a:cs typeface="Calibri"/>
              </a:rPr>
              <a:t>상위 </a:t>
            </a:r>
            <a:r>
              <a:rPr lang="ko-KR" altLang="en-US" sz="2400" b="1" err="1">
                <a:solidFill>
                  <a:schemeClr val="tx1"/>
                </a:solidFill>
                <a:ea typeface="맑은 고딕"/>
                <a:cs typeface="Calibri"/>
              </a:rPr>
              <a:t>N개</a:t>
            </a:r>
            <a:r>
              <a:rPr lang="ko-KR" altLang="en-US" sz="2400" b="1">
                <a:solidFill>
                  <a:schemeClr val="tx1"/>
                </a:solidFill>
                <a:ea typeface="맑은 고딕"/>
                <a:cs typeface="Calibri"/>
              </a:rPr>
              <a:t> </a:t>
            </a:r>
            <a:endParaRPr lang="en-US" altLang="ko-KR" sz="2400" b="1">
              <a:solidFill>
                <a:schemeClr val="tx1"/>
              </a:solidFill>
              <a:ea typeface="Calibri"/>
              <a:cs typeface="Calibri"/>
            </a:endParaRPr>
          </a:p>
          <a:p>
            <a:pPr algn="ctr"/>
            <a:r>
              <a:rPr lang="ko-KR" altLang="en-US" sz="2400" b="1">
                <a:solidFill>
                  <a:schemeClr val="tx1"/>
                </a:solidFill>
                <a:ea typeface="맑은 고딕"/>
                <a:cs typeface="Calibri"/>
              </a:rPr>
              <a:t>음식점 추천모델</a:t>
            </a:r>
            <a:endParaRPr lang="en-US" sz="2400" b="1">
              <a:solidFill>
                <a:schemeClr val="tx1"/>
              </a:solidFill>
              <a:ea typeface="Calibri"/>
              <a:cs typeface="Calibri"/>
            </a:endParaRPr>
          </a:p>
        </p:txBody>
      </p:sp>
      <p:sp>
        <p:nvSpPr>
          <p:cNvPr id="55" name="Arrow: Right 54">
            <a:extLst>
              <a:ext uri="{FF2B5EF4-FFF2-40B4-BE49-F238E27FC236}">
                <a16:creationId xmlns:a16="http://schemas.microsoft.com/office/drawing/2014/main" id="{E19906D6-6D55-D145-E9CC-80AF46ED9FD7}"/>
              </a:ext>
            </a:extLst>
          </p:cNvPr>
          <p:cNvSpPr/>
          <p:nvPr/>
        </p:nvSpPr>
        <p:spPr>
          <a:xfrm>
            <a:off x="8779435" y="7182205"/>
            <a:ext cx="1368592" cy="1819776"/>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FA04B2BC-5DCE-A4DC-9DA2-5D19685DB830}"/>
              </a:ext>
            </a:extLst>
          </p:cNvPr>
          <p:cNvSpPr/>
          <p:nvPr/>
        </p:nvSpPr>
        <p:spPr>
          <a:xfrm>
            <a:off x="14074852" y="7066458"/>
            <a:ext cx="1368592" cy="1819776"/>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A yellow stars in a speech bubble&#10;&#10;자동 생성된 설명">
            <a:extLst>
              <a:ext uri="{FF2B5EF4-FFF2-40B4-BE49-F238E27FC236}">
                <a16:creationId xmlns:a16="http://schemas.microsoft.com/office/drawing/2014/main" id="{DDA9BC88-C6D2-540F-F0FB-FCF872AF2BA8}"/>
              </a:ext>
            </a:extLst>
          </p:cNvPr>
          <p:cNvPicPr>
            <a:picLocks noChangeAspect="1"/>
          </p:cNvPicPr>
          <p:nvPr/>
        </p:nvPicPr>
        <p:blipFill>
          <a:blip r:embed="rId5"/>
          <a:stretch>
            <a:fillRect/>
          </a:stretch>
        </p:blipFill>
        <p:spPr>
          <a:xfrm>
            <a:off x="16028977" y="6478163"/>
            <a:ext cx="1829931" cy="468036"/>
          </a:xfrm>
          <a:prstGeom prst="rect">
            <a:avLst/>
          </a:prstGeom>
        </p:spPr>
      </p:pic>
      <p:pic>
        <p:nvPicPr>
          <p:cNvPr id="59" name="Picture 58" descr="A pizza restaurant with a pizza sign&#10;&#10;자동 생성된 설명">
            <a:extLst>
              <a:ext uri="{FF2B5EF4-FFF2-40B4-BE49-F238E27FC236}">
                <a16:creationId xmlns:a16="http://schemas.microsoft.com/office/drawing/2014/main" id="{23EE5FFF-E16F-78B1-3169-B5D3BADDAC5F}"/>
              </a:ext>
            </a:extLst>
          </p:cNvPr>
          <p:cNvPicPr>
            <a:picLocks noChangeAspect="1"/>
          </p:cNvPicPr>
          <p:nvPr/>
        </p:nvPicPr>
        <p:blipFill>
          <a:blip r:embed="rId6"/>
          <a:stretch>
            <a:fillRect/>
          </a:stretch>
        </p:blipFill>
        <p:spPr>
          <a:xfrm>
            <a:off x="16025470" y="6943004"/>
            <a:ext cx="1834710" cy="1107883"/>
          </a:xfrm>
          <a:prstGeom prst="rect">
            <a:avLst/>
          </a:prstGeom>
        </p:spPr>
      </p:pic>
      <p:pic>
        <p:nvPicPr>
          <p:cNvPr id="61" name="Picture 60" descr="A yellow stars in a speech bubble&#10;&#10;자동 생성된 설명">
            <a:extLst>
              <a:ext uri="{FF2B5EF4-FFF2-40B4-BE49-F238E27FC236}">
                <a16:creationId xmlns:a16="http://schemas.microsoft.com/office/drawing/2014/main" id="{80FFC9CD-6074-EE6B-36F5-4CA1213C04F2}"/>
              </a:ext>
            </a:extLst>
          </p:cNvPr>
          <p:cNvPicPr>
            <a:picLocks noChangeAspect="1"/>
          </p:cNvPicPr>
          <p:nvPr/>
        </p:nvPicPr>
        <p:blipFill>
          <a:blip r:embed="rId7"/>
          <a:stretch>
            <a:fillRect/>
          </a:stretch>
        </p:blipFill>
        <p:spPr>
          <a:xfrm>
            <a:off x="16070019" y="8310850"/>
            <a:ext cx="1756354" cy="441568"/>
          </a:xfrm>
          <a:prstGeom prst="rect">
            <a:avLst/>
          </a:prstGeom>
        </p:spPr>
      </p:pic>
      <p:pic>
        <p:nvPicPr>
          <p:cNvPr id="62" name="Picture 61" descr="A donut shop with a table and chairs&#10;&#10;자동 생성된 설명">
            <a:extLst>
              <a:ext uri="{FF2B5EF4-FFF2-40B4-BE49-F238E27FC236}">
                <a16:creationId xmlns:a16="http://schemas.microsoft.com/office/drawing/2014/main" id="{080A94B1-F138-0D45-F899-2DB4805CA7B4}"/>
              </a:ext>
            </a:extLst>
          </p:cNvPr>
          <p:cNvPicPr>
            <a:picLocks noChangeAspect="1"/>
          </p:cNvPicPr>
          <p:nvPr/>
        </p:nvPicPr>
        <p:blipFill>
          <a:blip r:embed="rId8"/>
          <a:stretch>
            <a:fillRect/>
          </a:stretch>
        </p:blipFill>
        <p:spPr>
          <a:xfrm>
            <a:off x="16072112" y="8751128"/>
            <a:ext cx="1759789" cy="1122318"/>
          </a:xfrm>
          <a:prstGeom prst="rect">
            <a:avLst/>
          </a:prstGeom>
        </p:spPr>
      </p:pic>
      <p:sp>
        <p:nvSpPr>
          <p:cNvPr id="63" name="Rectangle: Rounded Corners 62">
            <a:extLst>
              <a:ext uri="{FF2B5EF4-FFF2-40B4-BE49-F238E27FC236}">
                <a16:creationId xmlns:a16="http://schemas.microsoft.com/office/drawing/2014/main" id="{72BF4658-F5DE-AE00-6D5B-ED056BC21F0A}"/>
              </a:ext>
            </a:extLst>
          </p:cNvPr>
          <p:cNvSpPr/>
          <p:nvPr/>
        </p:nvSpPr>
        <p:spPr>
          <a:xfrm>
            <a:off x="15751084" y="6338471"/>
            <a:ext cx="2272292" cy="1828472"/>
          </a:xfrm>
          <a:prstGeom prst="round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peech Bubble: Oval 63">
            <a:extLst>
              <a:ext uri="{FF2B5EF4-FFF2-40B4-BE49-F238E27FC236}">
                <a16:creationId xmlns:a16="http://schemas.microsoft.com/office/drawing/2014/main" id="{AAC6BAB6-CAD7-1EA3-D2C5-CB1FE9CE8EC6}"/>
              </a:ext>
            </a:extLst>
          </p:cNvPr>
          <p:cNvSpPr/>
          <p:nvPr/>
        </p:nvSpPr>
        <p:spPr>
          <a:xfrm>
            <a:off x="16074342" y="4832429"/>
            <a:ext cx="2011097" cy="1186406"/>
          </a:xfrm>
          <a:prstGeom prst="wedgeEllipseCallou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b="1">
                <a:solidFill>
                  <a:schemeClr val="tx1"/>
                </a:solidFill>
                <a:ea typeface="맑은 고딕"/>
                <a:cs typeface="Calibri"/>
              </a:rPr>
              <a:t>우선적으로 추천</a:t>
            </a:r>
          </a:p>
        </p:txBody>
      </p:sp>
      <p:sp>
        <p:nvSpPr>
          <p:cNvPr id="10" name="순서도: 자기 디스크 5">
            <a:extLst>
              <a:ext uri="{FF2B5EF4-FFF2-40B4-BE49-F238E27FC236}">
                <a16:creationId xmlns:a16="http://schemas.microsoft.com/office/drawing/2014/main" id="{BAA67EAF-4FA1-5638-16EB-A26B1262BC9D}"/>
              </a:ext>
            </a:extLst>
          </p:cNvPr>
          <p:cNvSpPr/>
          <p:nvPr/>
        </p:nvSpPr>
        <p:spPr>
          <a:xfrm>
            <a:off x="8306991" y="2897990"/>
            <a:ext cx="1726681" cy="1703959"/>
          </a:xfrm>
          <a:prstGeom prst="flowChartMagneticDisk">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a:solidFill>
                  <a:schemeClr val="tx1"/>
                </a:solidFill>
                <a:ea typeface="맑은 고딕"/>
                <a:cs typeface="Calibri"/>
              </a:rPr>
              <a:t>WARP</a:t>
            </a:r>
          </a:p>
        </p:txBody>
      </p:sp>
      <p:sp>
        <p:nvSpPr>
          <p:cNvPr id="12" name="순서도: 자기 디스크 5">
            <a:extLst>
              <a:ext uri="{FF2B5EF4-FFF2-40B4-BE49-F238E27FC236}">
                <a16:creationId xmlns:a16="http://schemas.microsoft.com/office/drawing/2014/main" id="{6FC84E79-376E-780F-7AF9-614A0D2F80DF}"/>
              </a:ext>
            </a:extLst>
          </p:cNvPr>
          <p:cNvSpPr/>
          <p:nvPr/>
        </p:nvSpPr>
        <p:spPr>
          <a:xfrm>
            <a:off x="10810950" y="2897990"/>
            <a:ext cx="1726681" cy="1703959"/>
          </a:xfrm>
          <a:prstGeom prst="flowChartMagneticDisk">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3600" b="1">
                <a:solidFill>
                  <a:schemeClr val="tx1"/>
                </a:solidFill>
                <a:ea typeface="맑은 고딕"/>
                <a:cs typeface="Calibri"/>
              </a:rPr>
              <a:t>BPR</a:t>
            </a:r>
            <a:endParaRPr lang="en-US"/>
          </a:p>
        </p:txBody>
      </p:sp>
      <p:sp>
        <p:nvSpPr>
          <p:cNvPr id="14" name="Rectangle: Rounded Corners 13">
            <a:extLst>
              <a:ext uri="{FF2B5EF4-FFF2-40B4-BE49-F238E27FC236}">
                <a16:creationId xmlns:a16="http://schemas.microsoft.com/office/drawing/2014/main" id="{7AF8F51C-BC85-3538-D243-D01EDF9A7BCE}"/>
              </a:ext>
            </a:extLst>
          </p:cNvPr>
          <p:cNvSpPr/>
          <p:nvPr/>
        </p:nvSpPr>
        <p:spPr>
          <a:xfrm>
            <a:off x="8048123" y="1626268"/>
            <a:ext cx="4702404" cy="3199921"/>
          </a:xfrm>
          <a:prstGeom prst="roundRect">
            <a:avLst/>
          </a:prstGeom>
          <a:noFill/>
          <a:ln w="571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C880FD5-B3C6-5016-2755-69B276710E87}"/>
              </a:ext>
            </a:extLst>
          </p:cNvPr>
          <p:cNvSpPr/>
          <p:nvPr/>
        </p:nvSpPr>
        <p:spPr>
          <a:xfrm>
            <a:off x="8783053" y="1940091"/>
            <a:ext cx="3368842" cy="64669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a:solidFill>
                  <a:srgbClr val="000000"/>
                </a:solidFill>
                <a:ea typeface="맑은 고딕"/>
                <a:cs typeface="Calibri"/>
              </a:rPr>
              <a:t>항목 간 랭킹을 </a:t>
            </a:r>
            <a:endParaRPr lang="en-US" altLang="ko-KR" b="1">
              <a:ea typeface="맑은 고딕"/>
              <a:cs typeface="Calibri"/>
            </a:endParaRPr>
          </a:p>
          <a:p>
            <a:pPr algn="ctr"/>
            <a:r>
              <a:rPr lang="ko-KR" altLang="en-US" b="1">
                <a:solidFill>
                  <a:srgbClr val="000000"/>
                </a:solidFill>
                <a:ea typeface="맑은 고딕"/>
                <a:cs typeface="Calibri"/>
              </a:rPr>
              <a:t>최적화하는 알고리즘</a:t>
            </a:r>
            <a:endParaRPr lang="ko-KR" b="1">
              <a:ea typeface="맑은 고딕"/>
              <a:cs typeface="Calibri"/>
            </a:endParaRPr>
          </a:p>
        </p:txBody>
      </p:sp>
    </p:spTree>
    <p:extLst>
      <p:ext uri="{BB962C8B-B14F-4D97-AF65-F5344CB8AC3E}">
        <p14:creationId xmlns:p14="http://schemas.microsoft.com/office/powerpoint/2010/main" val="1036808960"/>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86</TotalTime>
  <Words>766</Words>
  <Application>Microsoft Office PowerPoint</Application>
  <PresentationFormat>사용자 지정</PresentationFormat>
  <Paragraphs>266</Paragraphs>
  <Slides>19</Slides>
  <Notes>3</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19</vt:i4>
      </vt:variant>
    </vt:vector>
  </HeadingPairs>
  <TitlesOfParts>
    <vt:vector size="29" baseType="lpstr">
      <vt:lpstr>TDTD고딕 Bold</vt:lpstr>
      <vt:lpstr>Calibri</vt:lpstr>
      <vt:lpstr>Arial</vt:lpstr>
      <vt:lpstr>TDTD고딕</vt:lpstr>
      <vt:lpstr>Wingdings</vt:lpstr>
      <vt:lpstr>맑은 고딕</vt:lpstr>
      <vt:lpstr>Cambria Math</vt:lpstr>
      <vt:lpstr>Courier New</vt:lpstr>
      <vt:lpstr>맑은 고딕</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베이지색의 심플한 프로젝트 발표 프레젠테이션</dc:title>
  <dc:creator>김재영</dc:creator>
  <cp:lastModifiedBy>재영 김</cp:lastModifiedBy>
  <cp:revision>191</cp:revision>
  <dcterms:created xsi:type="dcterms:W3CDTF">2006-08-16T00:00:00Z</dcterms:created>
  <dcterms:modified xsi:type="dcterms:W3CDTF">2024-04-22T01:44:58Z</dcterms:modified>
  <dc:identifier>DAGB5S72nRU</dc:identifier>
</cp:coreProperties>
</file>